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Proxima Nova"/>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ProximaNova-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roximaNova-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roximaNova-boldItalic.fntdata"/><Relationship Id="rId30" Type="http://schemas.openxmlformats.org/officeDocument/2006/relationships/font" Target="fonts/ProximaNova-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4311ed2a69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4311ed2a69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4311ed2a69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4311ed2a69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4311ed2a69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4311ed2a69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4344d14e9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4344d14e9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Brandon [End]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4311ed2a6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4311ed2a6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Robert [Start]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4311ed2a69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4311ed2a69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3f5a4f5c6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3f5a4f5c6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4344d14e9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4344d14e9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4311ed2a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4311ed2a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4311ed2a6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4311ed2a6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4344d14e96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4344d14e96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4311ed2a69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4311ed2a69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4311ed2a69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4311ed2a69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4311ed2a69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4311ed2a69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4311ed2a69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4311ed2a69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4311ed2a69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4311ed2a69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4311ed2a69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4311ed2a69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4311ed2a69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4311ed2a69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4311ed2a69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4311ed2a69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4311ed2a69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4311ed2a69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Harrison [End]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4311ed2a69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4311ed2a69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Brandon [Start]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4311ed2a69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4311ed2a69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hyperlink" Target="https://www.globenewswire.com/en/news-release/2021/02/23/2180836/0/en/Bicycle-Accident-Injuries-in-New-York-City-Update-2021-by-New-York-City-Bicycle-Accident-Lawyer-Jonathan-C-Reiter.html" TargetMode="External"/><Relationship Id="rId10" Type="http://schemas.openxmlformats.org/officeDocument/2006/relationships/hyperlink" Target="https://www.bicycling.com/news/a31122171/nyc-cycling-crash-data/" TargetMode="External"/><Relationship Id="rId13" Type="http://schemas.openxmlformats.org/officeDocument/2006/relationships/hyperlink" Target="https://discerningcyclist.com/best-bike-helmets-with-lights-built-in/#lumos" TargetMode="External"/><Relationship Id="rId12" Type="http://schemas.openxmlformats.org/officeDocument/2006/relationships/hyperlink" Target="https://www.strongtowns.org/journal/2018/2/9/12-reasons-bicycling-will-continue-to-soar-in-popularity" TargetMode="External"/><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sites.google.com/stonybrook.edu/arduinoble/#h.p_TqD1cnyO-TO2" TargetMode="External"/><Relationship Id="rId4" Type="http://schemas.openxmlformats.org/officeDocument/2006/relationships/hyperlink" Target="https://www1.nyc.gov/html/dot/downloads/pdf/bicycle-crash-data-report-2020.pdf" TargetMode="External"/><Relationship Id="rId9" Type="http://schemas.openxmlformats.org/officeDocument/2006/relationships/hyperlink" Target="https://pubmed.ncbi.nlm.nih.gov/2716781/" TargetMode="External"/><Relationship Id="rId15" Type="http://schemas.openxmlformats.org/officeDocument/2006/relationships/hyperlink" Target="https://pypi.org/project/imucal/" TargetMode="External"/><Relationship Id="rId14" Type="http://schemas.openxmlformats.org/officeDocument/2006/relationships/hyperlink" Target="https://www.vectornav.com/resources/inertial-navigation-articles/what-is-an-inertial-measurement-unit-imu?gclid=CjwKCAiAvK2bBhB8EiwAZUbP1BdmJvL5DiYV3EuZJFfK2G6akUy2WY4xkWOgVw7X_Sd5P7GGKFf6BRoCBs0QAvD_BwE" TargetMode="External"/><Relationship Id="rId5" Type="http://schemas.openxmlformats.org/officeDocument/2006/relationships/hyperlink" Target="https://www.nhtsa.gov/road-safety/bicycle-safety" TargetMode="External"/><Relationship Id="rId6" Type="http://schemas.openxmlformats.org/officeDocument/2006/relationships/hyperlink" Target="https://ecf.com/news-and-events/news/how-much-co2-does-cycling-really-save" TargetMode="External"/><Relationship Id="rId7" Type="http://schemas.openxmlformats.org/officeDocument/2006/relationships/hyperlink" Target="http://www.nyc.gov/html/dot///downloads/pdf/bicyclefatalities.pdf" TargetMode="External"/><Relationship Id="rId8" Type="http://schemas.openxmlformats.org/officeDocument/2006/relationships/hyperlink" Target="https://www.ncbi.nlm.nih.gov/pmc/articles/PMC2496939/"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94400"/>
            <a:ext cx="8123100" cy="1588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The “Hands Free” Control Helmet</a:t>
            </a:r>
            <a:endParaRPr/>
          </a:p>
        </p:txBody>
      </p:sp>
      <p:sp>
        <p:nvSpPr>
          <p:cNvPr id="60" name="Google Shape;60;p13"/>
          <p:cNvSpPr txBox="1"/>
          <p:nvPr>
            <p:ph idx="1" type="subTitle"/>
          </p:nvPr>
        </p:nvSpPr>
        <p:spPr>
          <a:xfrm>
            <a:off x="448825" y="3206969"/>
            <a:ext cx="8123100" cy="15885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Brandon Hernandez</a:t>
            </a:r>
            <a:endParaRPr/>
          </a:p>
          <a:p>
            <a:pPr indent="0" lvl="0" marL="0" rtl="0" algn="l">
              <a:spcBef>
                <a:spcPts val="0"/>
              </a:spcBef>
              <a:spcAft>
                <a:spcPts val="0"/>
              </a:spcAft>
              <a:buNone/>
            </a:pPr>
            <a:r>
              <a:rPr lang="en"/>
              <a:t>Robert Maksimowicz</a:t>
            </a:r>
            <a:endParaRPr/>
          </a:p>
          <a:p>
            <a:pPr indent="0" lvl="0" marL="0" rtl="0" algn="l">
              <a:spcBef>
                <a:spcPts val="0"/>
              </a:spcBef>
              <a:spcAft>
                <a:spcPts val="0"/>
              </a:spcAft>
              <a:buNone/>
            </a:pPr>
            <a:r>
              <a:rPr lang="en"/>
              <a:t>Harrison Burkoff</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Flow Chart</a:t>
            </a:r>
            <a:endParaRPr/>
          </a:p>
        </p:txBody>
      </p:sp>
      <p:sp>
        <p:nvSpPr>
          <p:cNvPr id="116" name="Google Shape;116;p22"/>
          <p:cNvSpPr txBox="1"/>
          <p:nvPr>
            <p:ph idx="1" type="body"/>
          </p:nvPr>
        </p:nvSpPr>
        <p:spPr>
          <a:xfrm>
            <a:off x="104850" y="1254200"/>
            <a:ext cx="3515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Figure 1.2)</a:t>
            </a:r>
            <a:endParaRPr sz="1600"/>
          </a:p>
          <a:p>
            <a:pPr indent="-355600" lvl="0" marL="457200" rtl="0" algn="l">
              <a:spcBef>
                <a:spcPts val="1200"/>
              </a:spcBef>
              <a:spcAft>
                <a:spcPts val="0"/>
              </a:spcAft>
              <a:buSzPts val="2000"/>
              <a:buChar char="-"/>
            </a:pPr>
            <a:r>
              <a:rPr lang="en" sz="1600"/>
              <a:t>It’s shown the inputs and outputs of the microcontroller and thus the direction in which data flows in or out of the microcontroller. It also lists the components and their final resulting output. </a:t>
            </a:r>
            <a:endParaRPr sz="2000"/>
          </a:p>
        </p:txBody>
      </p:sp>
      <p:pic>
        <p:nvPicPr>
          <p:cNvPr id="117" name="Google Shape;117;p22"/>
          <p:cNvPicPr preferRelativeResize="0"/>
          <p:nvPr/>
        </p:nvPicPr>
        <p:blipFill>
          <a:blip r:embed="rId3">
            <a:alphaModFix/>
          </a:blip>
          <a:stretch>
            <a:fillRect/>
          </a:stretch>
        </p:blipFill>
        <p:spPr>
          <a:xfrm>
            <a:off x="3709575" y="727875"/>
            <a:ext cx="4917000" cy="3687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Block Diagram</a:t>
            </a:r>
            <a:endParaRPr/>
          </a:p>
        </p:txBody>
      </p:sp>
      <p:sp>
        <p:nvSpPr>
          <p:cNvPr id="123" name="Google Shape;123;p23"/>
          <p:cNvSpPr txBox="1"/>
          <p:nvPr>
            <p:ph idx="1" type="body"/>
          </p:nvPr>
        </p:nvSpPr>
        <p:spPr>
          <a:xfrm>
            <a:off x="311700" y="1178700"/>
            <a:ext cx="45153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600">
                <a:solidFill>
                  <a:srgbClr val="666666"/>
                </a:solidFill>
              </a:rPr>
              <a:t>Figure 1.3)</a:t>
            </a:r>
            <a:endParaRPr sz="1600">
              <a:solidFill>
                <a:srgbClr val="666666"/>
              </a:solidFill>
            </a:endParaRPr>
          </a:p>
          <a:p>
            <a:pPr indent="-330200" lvl="0" marL="457200" rtl="0" algn="l">
              <a:lnSpc>
                <a:spcPct val="100000"/>
              </a:lnSpc>
              <a:spcBef>
                <a:spcPts val="1000"/>
              </a:spcBef>
              <a:spcAft>
                <a:spcPts val="0"/>
              </a:spcAft>
              <a:buClr>
                <a:srgbClr val="666666"/>
              </a:buClr>
              <a:buSzPts val="1600"/>
              <a:buFont typeface="Proxima Nova"/>
              <a:buChar char="-"/>
            </a:pPr>
            <a:r>
              <a:rPr lang="en" sz="1600">
                <a:solidFill>
                  <a:srgbClr val="666666"/>
                </a:solidFill>
              </a:rPr>
              <a:t>Here is a basic layout of the components used in our design along with their descriptions.</a:t>
            </a:r>
            <a:endParaRPr sz="1600">
              <a:solidFill>
                <a:srgbClr val="666666"/>
              </a:solidFill>
            </a:endParaRPr>
          </a:p>
          <a:p>
            <a:pPr indent="0" lvl="0" marL="0" rtl="0" algn="l">
              <a:lnSpc>
                <a:spcPct val="100000"/>
              </a:lnSpc>
              <a:spcBef>
                <a:spcPts val="1000"/>
              </a:spcBef>
              <a:spcAft>
                <a:spcPts val="1000"/>
              </a:spcAft>
              <a:buNone/>
            </a:pPr>
            <a:r>
              <a:rPr lang="en" sz="1600">
                <a:solidFill>
                  <a:srgbClr val="666666"/>
                </a:solidFill>
              </a:rPr>
              <a:t>Topographic View</a:t>
            </a:r>
            <a:endParaRPr sz="1600">
              <a:solidFill>
                <a:srgbClr val="666666"/>
              </a:solidFill>
            </a:endParaRPr>
          </a:p>
        </p:txBody>
      </p:sp>
      <p:pic>
        <p:nvPicPr>
          <p:cNvPr id="124" name="Google Shape;124;p23"/>
          <p:cNvPicPr preferRelativeResize="0"/>
          <p:nvPr/>
        </p:nvPicPr>
        <p:blipFill>
          <a:blip r:embed="rId3">
            <a:alphaModFix/>
          </a:blip>
          <a:stretch>
            <a:fillRect/>
          </a:stretch>
        </p:blipFill>
        <p:spPr>
          <a:xfrm>
            <a:off x="4525375" y="58775"/>
            <a:ext cx="4618625" cy="49146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4"/>
          <p:cNvPicPr preferRelativeResize="0"/>
          <p:nvPr/>
        </p:nvPicPr>
        <p:blipFill>
          <a:blip r:embed="rId3">
            <a:alphaModFix/>
          </a:blip>
          <a:stretch>
            <a:fillRect/>
          </a:stretch>
        </p:blipFill>
        <p:spPr>
          <a:xfrm>
            <a:off x="51525" y="100550"/>
            <a:ext cx="6285250" cy="4709350"/>
          </a:xfrm>
          <a:prstGeom prst="rect">
            <a:avLst/>
          </a:prstGeom>
          <a:noFill/>
          <a:ln>
            <a:noFill/>
          </a:ln>
        </p:spPr>
      </p:pic>
      <p:sp>
        <p:nvSpPr>
          <p:cNvPr id="130" name="Google Shape;130;p24"/>
          <p:cNvSpPr txBox="1"/>
          <p:nvPr>
            <p:ph idx="1" type="body"/>
          </p:nvPr>
        </p:nvSpPr>
        <p:spPr>
          <a:xfrm>
            <a:off x="6401675" y="325350"/>
            <a:ext cx="26595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600">
                <a:solidFill>
                  <a:srgbClr val="666666"/>
                </a:solidFill>
              </a:rPr>
              <a:t>Figure 1.4)</a:t>
            </a:r>
            <a:endParaRPr sz="1600">
              <a:solidFill>
                <a:srgbClr val="666666"/>
              </a:solidFill>
            </a:endParaRPr>
          </a:p>
          <a:p>
            <a:pPr indent="-330200" lvl="0" marL="457200" rtl="0" algn="l">
              <a:lnSpc>
                <a:spcPct val="100000"/>
              </a:lnSpc>
              <a:spcBef>
                <a:spcPts val="1000"/>
              </a:spcBef>
              <a:spcAft>
                <a:spcPts val="0"/>
              </a:spcAft>
              <a:buClr>
                <a:srgbClr val="666666"/>
              </a:buClr>
              <a:buSzPts val="1600"/>
              <a:buFont typeface="Proxima Nova"/>
              <a:buChar char="-"/>
            </a:pPr>
            <a:r>
              <a:rPr lang="en" sz="1600">
                <a:solidFill>
                  <a:srgbClr val="666666"/>
                </a:solidFill>
              </a:rPr>
              <a:t>Here is a basic layout of the components used in our design along with their descriptions.</a:t>
            </a:r>
            <a:endParaRPr sz="1600">
              <a:solidFill>
                <a:srgbClr val="666666"/>
              </a:solidFill>
            </a:endParaRPr>
          </a:p>
          <a:p>
            <a:pPr indent="0" lvl="0" marL="0" rtl="0" algn="l">
              <a:lnSpc>
                <a:spcPct val="100000"/>
              </a:lnSpc>
              <a:spcBef>
                <a:spcPts val="1000"/>
              </a:spcBef>
              <a:spcAft>
                <a:spcPts val="1000"/>
              </a:spcAft>
              <a:buNone/>
            </a:pPr>
            <a:r>
              <a:rPr lang="en" sz="1600">
                <a:solidFill>
                  <a:srgbClr val="666666"/>
                </a:solidFill>
              </a:rPr>
              <a:t>Input-Output view</a:t>
            </a:r>
            <a:endParaRPr sz="1600">
              <a:solidFill>
                <a:srgbClr val="666666"/>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5"/>
          <p:cNvSpPr txBox="1"/>
          <p:nvPr>
            <p:ph idx="1" type="body"/>
          </p:nvPr>
        </p:nvSpPr>
        <p:spPr>
          <a:xfrm>
            <a:off x="5819125" y="769050"/>
            <a:ext cx="3422400" cy="360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Figure 4.1)</a:t>
            </a:r>
            <a:endParaRPr/>
          </a:p>
          <a:p>
            <a:pPr indent="0" lvl="0" marL="0" rtl="0" algn="l">
              <a:spcBef>
                <a:spcPts val="1200"/>
              </a:spcBef>
              <a:spcAft>
                <a:spcPts val="1200"/>
              </a:spcAft>
              <a:buNone/>
            </a:pPr>
            <a:r>
              <a:rPr lang="en"/>
              <a:t>This is the initialization of most of the variables used in the code, they are very self explanatory for the purposes of adding each component into the program. The libraries involved were for ArduinoBlue, Adafruit, and imu calibration.</a:t>
            </a:r>
            <a:endParaRPr/>
          </a:p>
        </p:txBody>
      </p:sp>
      <p:pic>
        <p:nvPicPr>
          <p:cNvPr id="136" name="Google Shape;136;p25"/>
          <p:cNvPicPr preferRelativeResize="0"/>
          <p:nvPr/>
        </p:nvPicPr>
        <p:blipFill rotWithShape="1">
          <a:blip r:embed="rId3">
            <a:alphaModFix/>
          </a:blip>
          <a:srcRect b="24590" l="0" r="29268" t="0"/>
          <a:stretch/>
        </p:blipFill>
        <p:spPr>
          <a:xfrm>
            <a:off x="0" y="0"/>
            <a:ext cx="5819126" cy="51434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6"/>
          <p:cNvSpPr txBox="1"/>
          <p:nvPr/>
        </p:nvSpPr>
        <p:spPr>
          <a:xfrm>
            <a:off x="5847825" y="826450"/>
            <a:ext cx="31638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Proxima Nova"/>
                <a:ea typeface="Proxima Nova"/>
                <a:cs typeface="Proxima Nova"/>
                <a:sym typeface="Proxima Nova"/>
              </a:rPr>
              <a:t>Figure 4.2)</a:t>
            </a:r>
            <a:endParaRPr sz="1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en" sz="1800">
                <a:solidFill>
                  <a:schemeClr val="accent3"/>
                </a:solidFill>
                <a:latin typeface="Proxima Nova"/>
                <a:ea typeface="Proxima Nova"/>
                <a:cs typeface="Proxima Nova"/>
                <a:sym typeface="Proxima Nova"/>
              </a:rPr>
              <a:t>This is the design of the PCB that we created to place inside the final product, it is a layered pcb showing the microcontroller and bluetooth module here. It is a 2-layered design.</a:t>
            </a:r>
            <a:endParaRPr sz="1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accent3"/>
              </a:solidFill>
              <a:latin typeface="Proxima Nova"/>
              <a:ea typeface="Proxima Nova"/>
              <a:cs typeface="Proxima Nova"/>
              <a:sym typeface="Proxima Nova"/>
            </a:endParaRPr>
          </a:p>
        </p:txBody>
      </p:sp>
      <p:pic>
        <p:nvPicPr>
          <p:cNvPr id="142" name="Google Shape;142;p26"/>
          <p:cNvPicPr preferRelativeResize="0"/>
          <p:nvPr/>
        </p:nvPicPr>
        <p:blipFill>
          <a:blip r:embed="rId3">
            <a:alphaModFix/>
          </a:blip>
          <a:stretch>
            <a:fillRect/>
          </a:stretch>
        </p:blipFill>
        <p:spPr>
          <a:xfrm>
            <a:off x="304800" y="624388"/>
            <a:ext cx="5543025" cy="389473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7"/>
          <p:cNvSpPr txBox="1"/>
          <p:nvPr>
            <p:ph idx="1" type="body"/>
          </p:nvPr>
        </p:nvSpPr>
        <p:spPr>
          <a:xfrm>
            <a:off x="4996275" y="558575"/>
            <a:ext cx="3913500" cy="3173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a:t>(continued)</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Figure 4.2)</a:t>
            </a:r>
            <a:endParaRPr/>
          </a:p>
          <a:p>
            <a:pPr indent="0" lvl="0" marL="0" rtl="0" algn="l">
              <a:lnSpc>
                <a:spcPct val="100000"/>
              </a:lnSpc>
              <a:spcBef>
                <a:spcPts val="0"/>
              </a:spcBef>
              <a:spcAft>
                <a:spcPts val="0"/>
              </a:spcAft>
              <a:buNone/>
            </a:pPr>
            <a:r>
              <a:rPr lang="en"/>
              <a:t>This is the second layer of the PCB showing voltage regulator and 9-axis IMU attached to the underside of the board. The battery is wired into this side of the PCB</a:t>
            </a:r>
            <a:endParaRPr/>
          </a:p>
          <a:p>
            <a:pPr indent="0" lvl="0" marL="0" rtl="0" algn="l">
              <a:spcBef>
                <a:spcPts val="0"/>
              </a:spcBef>
              <a:spcAft>
                <a:spcPts val="1200"/>
              </a:spcAft>
              <a:buNone/>
            </a:pPr>
            <a:r>
              <a:t/>
            </a:r>
            <a:endParaRPr/>
          </a:p>
        </p:txBody>
      </p:sp>
      <p:pic>
        <p:nvPicPr>
          <p:cNvPr id="148" name="Google Shape;148;p27"/>
          <p:cNvPicPr preferRelativeResize="0"/>
          <p:nvPr/>
        </p:nvPicPr>
        <p:blipFill rotWithShape="1">
          <a:blip r:embed="rId3">
            <a:alphaModFix/>
          </a:blip>
          <a:srcRect b="0" l="7286" r="7888" t="16756"/>
          <a:stretch/>
        </p:blipFill>
        <p:spPr>
          <a:xfrm>
            <a:off x="110050" y="558575"/>
            <a:ext cx="4808648" cy="3329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Characterization</a:t>
            </a:r>
            <a:r>
              <a:rPr lang="en"/>
              <a:t> of the System</a:t>
            </a:r>
            <a:endParaRPr/>
          </a:p>
        </p:txBody>
      </p:sp>
      <p:sp>
        <p:nvSpPr>
          <p:cNvPr id="154" name="Google Shape;154;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Power Consumption: 5.6 Watts (Max) - 2 Watts (Average)</a:t>
            </a:r>
            <a:endParaRPr/>
          </a:p>
          <a:p>
            <a:pPr indent="0" lvl="0" marL="0" rtl="0" algn="l">
              <a:spcBef>
                <a:spcPts val="1200"/>
              </a:spcBef>
              <a:spcAft>
                <a:spcPts val="0"/>
              </a:spcAft>
              <a:buNone/>
            </a:pPr>
            <a:r>
              <a:rPr lang="en"/>
              <a:t>Battery Life (calculated from average consumption): ~7 hours</a:t>
            </a:r>
            <a:endParaRPr/>
          </a:p>
          <a:p>
            <a:pPr indent="0" lvl="0" marL="0" rtl="0" algn="l">
              <a:spcBef>
                <a:spcPts val="1200"/>
              </a:spcBef>
              <a:spcAft>
                <a:spcPts val="0"/>
              </a:spcAft>
              <a:buNone/>
            </a:pPr>
            <a:r>
              <a:rPr lang="en"/>
              <a:t>Battery Capacity: 4000 mAh or 14.8Wh</a:t>
            </a:r>
            <a:endParaRPr/>
          </a:p>
          <a:p>
            <a:pPr indent="0" lvl="0" marL="0" rtl="0" algn="l">
              <a:spcBef>
                <a:spcPts val="1200"/>
              </a:spcBef>
              <a:spcAft>
                <a:spcPts val="0"/>
              </a:spcAft>
              <a:buNone/>
            </a:pPr>
            <a:r>
              <a:rPr lang="en"/>
              <a:t>Solar Output in Daylight: .86 Watt - Time to charge: 17.29 hrs from solar</a:t>
            </a:r>
            <a:endParaRPr/>
          </a:p>
          <a:p>
            <a:pPr indent="0" lvl="0" marL="0" rtl="0" algn="l">
              <a:spcBef>
                <a:spcPts val="1200"/>
              </a:spcBef>
              <a:spcAft>
                <a:spcPts val="0"/>
              </a:spcAft>
              <a:buNone/>
            </a:pPr>
            <a:r>
              <a:rPr lang="en"/>
              <a:t>USB-C Charging Speed: ~5 Watts which is less than 3 hours to fully charge</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9"/>
          <p:cNvSpPr txBox="1"/>
          <p:nvPr/>
        </p:nvSpPr>
        <p:spPr>
          <a:xfrm>
            <a:off x="5823450" y="834575"/>
            <a:ext cx="3163800" cy="157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Proxima Nova"/>
                <a:ea typeface="Proxima Nova"/>
                <a:cs typeface="Proxima Nova"/>
                <a:sym typeface="Proxima Nova"/>
              </a:rPr>
              <a:t>Figure 4.4)</a:t>
            </a:r>
            <a:endParaRPr sz="1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en" sz="1800">
                <a:solidFill>
                  <a:schemeClr val="accent3"/>
                </a:solidFill>
                <a:latin typeface="Proxima Nova"/>
                <a:ea typeface="Proxima Nova"/>
                <a:cs typeface="Proxima Nova"/>
                <a:sym typeface="Proxima Nova"/>
              </a:rPr>
              <a:t>The lid is slanted to fit with the profile of the helmet, </a:t>
            </a:r>
            <a:r>
              <a:rPr lang="en" sz="1800">
                <a:solidFill>
                  <a:schemeClr val="accent3"/>
                </a:solidFill>
                <a:latin typeface="Proxima Nova"/>
                <a:ea typeface="Proxima Nova"/>
                <a:cs typeface="Proxima Nova"/>
                <a:sym typeface="Proxima Nova"/>
              </a:rPr>
              <a:t>it includes a lid with a USB-C Charging port.</a:t>
            </a:r>
            <a:endParaRPr/>
          </a:p>
        </p:txBody>
      </p:sp>
      <p:pic>
        <p:nvPicPr>
          <p:cNvPr id="160" name="Google Shape;160;p29"/>
          <p:cNvPicPr preferRelativeResize="0"/>
          <p:nvPr/>
        </p:nvPicPr>
        <p:blipFill>
          <a:blip r:embed="rId3">
            <a:alphaModFix/>
          </a:blip>
          <a:stretch>
            <a:fillRect/>
          </a:stretch>
        </p:blipFill>
        <p:spPr>
          <a:xfrm>
            <a:off x="118250" y="109700"/>
            <a:ext cx="4351494" cy="4838701"/>
          </a:xfrm>
          <a:prstGeom prst="rect">
            <a:avLst/>
          </a:prstGeom>
          <a:noFill/>
          <a:ln>
            <a:noFill/>
          </a:ln>
        </p:spPr>
      </p:pic>
      <p:pic>
        <p:nvPicPr>
          <p:cNvPr id="161" name="Google Shape;161;p29"/>
          <p:cNvPicPr preferRelativeResize="0"/>
          <p:nvPr/>
        </p:nvPicPr>
        <p:blipFill>
          <a:blip r:embed="rId4">
            <a:alphaModFix/>
          </a:blip>
          <a:stretch>
            <a:fillRect/>
          </a:stretch>
        </p:blipFill>
        <p:spPr>
          <a:xfrm>
            <a:off x="4469744" y="2514175"/>
            <a:ext cx="2999924" cy="24342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0"/>
          <p:cNvSpPr txBox="1"/>
          <p:nvPr>
            <p:ph idx="1" type="body"/>
          </p:nvPr>
        </p:nvSpPr>
        <p:spPr>
          <a:xfrm>
            <a:off x="5437950" y="509850"/>
            <a:ext cx="3274500" cy="41238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a:t>(continued)</a:t>
            </a:r>
            <a:endParaRPr/>
          </a:p>
          <a:p>
            <a:pPr indent="0" lvl="0" marL="0" rtl="0" algn="l">
              <a:lnSpc>
                <a:spcPct val="100000"/>
              </a:lnSpc>
              <a:spcBef>
                <a:spcPts val="0"/>
              </a:spcBef>
              <a:spcAft>
                <a:spcPts val="0"/>
              </a:spcAft>
              <a:buNone/>
            </a:pPr>
            <a:r>
              <a:rPr lang="en"/>
              <a:t> </a:t>
            </a:r>
            <a:endParaRPr/>
          </a:p>
          <a:p>
            <a:pPr indent="0" lvl="0" marL="0" rtl="0" algn="l">
              <a:lnSpc>
                <a:spcPct val="100000"/>
              </a:lnSpc>
              <a:spcBef>
                <a:spcPts val="0"/>
              </a:spcBef>
              <a:spcAft>
                <a:spcPts val="0"/>
              </a:spcAft>
              <a:buNone/>
            </a:pPr>
            <a:r>
              <a:rPr lang="en"/>
              <a:t>Figure 4.5)</a:t>
            </a:r>
            <a:endParaRPr/>
          </a:p>
          <a:p>
            <a:pPr indent="0" lvl="0" marL="0" rtl="0" algn="l">
              <a:lnSpc>
                <a:spcPct val="100000"/>
              </a:lnSpc>
              <a:spcBef>
                <a:spcPts val="0"/>
              </a:spcBef>
              <a:spcAft>
                <a:spcPts val="0"/>
              </a:spcAft>
              <a:buNone/>
            </a:pPr>
            <a:r>
              <a:rPr lang="en"/>
              <a:t>This is the bottom casing component for the PCB in the diagram, width to support the small PCB designed and the components wired to the PCB.</a:t>
            </a:r>
            <a:endParaRPr/>
          </a:p>
          <a:p>
            <a:pPr indent="0" lvl="0" marL="0" rtl="0" algn="l">
              <a:spcBef>
                <a:spcPts val="0"/>
              </a:spcBef>
              <a:spcAft>
                <a:spcPts val="1200"/>
              </a:spcAft>
              <a:buNone/>
            </a:pPr>
            <a:r>
              <a:t/>
            </a:r>
            <a:endParaRPr/>
          </a:p>
        </p:txBody>
      </p:sp>
      <p:pic>
        <p:nvPicPr>
          <p:cNvPr id="167" name="Google Shape;167;p30"/>
          <p:cNvPicPr preferRelativeResize="0"/>
          <p:nvPr/>
        </p:nvPicPr>
        <p:blipFill>
          <a:blip r:embed="rId3">
            <a:alphaModFix/>
          </a:blip>
          <a:stretch>
            <a:fillRect/>
          </a:stretch>
        </p:blipFill>
        <p:spPr>
          <a:xfrm>
            <a:off x="126775" y="923850"/>
            <a:ext cx="5133151" cy="329579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31"/>
          <p:cNvPicPr preferRelativeResize="0"/>
          <p:nvPr/>
        </p:nvPicPr>
        <p:blipFill rotWithShape="1">
          <a:blip r:embed="rId3">
            <a:alphaModFix/>
          </a:blip>
          <a:srcRect b="1320" l="15605" r="-5034" t="-1319"/>
          <a:stretch/>
        </p:blipFill>
        <p:spPr>
          <a:xfrm>
            <a:off x="100900" y="697850"/>
            <a:ext cx="4409076" cy="4104675"/>
          </a:xfrm>
          <a:prstGeom prst="rect">
            <a:avLst/>
          </a:prstGeom>
          <a:noFill/>
          <a:ln>
            <a:noFill/>
          </a:ln>
        </p:spPr>
      </p:pic>
      <p:pic>
        <p:nvPicPr>
          <p:cNvPr id="173" name="Google Shape;173;p31"/>
          <p:cNvPicPr preferRelativeResize="0"/>
          <p:nvPr/>
        </p:nvPicPr>
        <p:blipFill>
          <a:blip r:embed="rId4">
            <a:alphaModFix/>
          </a:blip>
          <a:stretch>
            <a:fillRect/>
          </a:stretch>
        </p:blipFill>
        <p:spPr>
          <a:xfrm>
            <a:off x="4509975" y="489550"/>
            <a:ext cx="4465976" cy="4521276"/>
          </a:xfrm>
          <a:prstGeom prst="rect">
            <a:avLst/>
          </a:prstGeom>
          <a:noFill/>
          <a:ln>
            <a:noFill/>
          </a:ln>
        </p:spPr>
      </p:pic>
      <p:sp>
        <p:nvSpPr>
          <p:cNvPr id="174" name="Google Shape;174;p31"/>
          <p:cNvSpPr txBox="1"/>
          <p:nvPr>
            <p:ph type="title"/>
          </p:nvPr>
        </p:nvSpPr>
        <p:spPr>
          <a:xfrm>
            <a:off x="164300" y="1251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Fig </a:t>
            </a:r>
            <a:r>
              <a:rPr lang="en"/>
              <a:t>4.6) </a:t>
            </a:r>
            <a:r>
              <a:rPr lang="en"/>
              <a:t>Pictures of the Project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idx="1" type="body"/>
          </p:nvPr>
        </p:nvSpPr>
        <p:spPr>
          <a:xfrm>
            <a:off x="153250" y="589350"/>
            <a:ext cx="8647200" cy="3964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Cars have blind spots and it is really easy to forget to check it, or miss something in your blindspot. </a:t>
            </a:r>
            <a:endParaRPr/>
          </a:p>
          <a:p>
            <a:pPr indent="-317500" lvl="1" marL="914400" rtl="0" algn="l">
              <a:spcBef>
                <a:spcPts val="0"/>
              </a:spcBef>
              <a:spcAft>
                <a:spcPts val="0"/>
              </a:spcAft>
              <a:buSzPts val="1400"/>
              <a:buChar char="○"/>
            </a:pPr>
            <a:r>
              <a:rPr lang="en"/>
              <a:t>Especially at night, unless something has a light source, it is really easy to get caught up in the dark.</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This is why most cars have a sensor to turn on the headlights automatically when the light level is too low outside, but bicycles often don’t…</a:t>
            </a:r>
            <a:endParaRPr/>
          </a:p>
          <a:p>
            <a:pPr indent="-317500" lvl="1" marL="914400" rtl="0" algn="l">
              <a:spcBef>
                <a:spcPts val="0"/>
              </a:spcBef>
              <a:spcAft>
                <a:spcPts val="0"/>
              </a:spcAft>
              <a:buSzPts val="1400"/>
              <a:buChar char="○"/>
            </a:pPr>
            <a:r>
              <a:rPr lang="en"/>
              <a:t>This makes riding at any point of night or evening dangerous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2"/>
          <p:cNvSpPr txBox="1"/>
          <p:nvPr>
            <p:ph type="title"/>
          </p:nvPr>
        </p:nvSpPr>
        <p:spPr>
          <a:xfrm>
            <a:off x="311700" y="1972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180" name="Google Shape;180;p32"/>
          <p:cNvSpPr txBox="1"/>
          <p:nvPr>
            <p:ph idx="1" type="body"/>
          </p:nvPr>
        </p:nvSpPr>
        <p:spPr>
          <a:xfrm>
            <a:off x="0" y="716675"/>
            <a:ext cx="4461000" cy="4154400"/>
          </a:xfrm>
          <a:prstGeom prst="rect">
            <a:avLst/>
          </a:prstGeom>
        </p:spPr>
        <p:txBody>
          <a:bodyPr anchorCtr="0" anchor="t" bIns="91425" lIns="91425" spcFirstLastPara="1" rIns="91425" wrap="square" tIns="91425">
            <a:noAutofit/>
          </a:bodyPr>
          <a:lstStyle/>
          <a:p>
            <a:pPr indent="-282575" lvl="0" marL="457200" rtl="0" algn="l">
              <a:spcBef>
                <a:spcPts val="0"/>
              </a:spcBef>
              <a:spcAft>
                <a:spcPts val="0"/>
              </a:spcAft>
              <a:buClr>
                <a:srgbClr val="000000"/>
              </a:buClr>
              <a:buSzPts val="850"/>
              <a:buFont typeface="Times New Roman"/>
              <a:buChar char="-"/>
            </a:pPr>
            <a:r>
              <a:rPr lang="en" sz="850">
                <a:solidFill>
                  <a:srgbClr val="000000"/>
                </a:solidFill>
                <a:latin typeface="Times New Roman"/>
                <a:ea typeface="Times New Roman"/>
                <a:cs typeface="Times New Roman"/>
                <a:sym typeface="Times New Roman"/>
              </a:rPr>
              <a:t>[1] </a:t>
            </a:r>
            <a:r>
              <a:rPr i="1" lang="en" sz="850">
                <a:solidFill>
                  <a:srgbClr val="000000"/>
                </a:solidFill>
                <a:latin typeface="Times New Roman"/>
                <a:ea typeface="Times New Roman"/>
                <a:cs typeface="Times New Roman"/>
                <a:sym typeface="Times New Roman"/>
              </a:rPr>
              <a:t>ArduinoBlue</a:t>
            </a:r>
            <a:r>
              <a:rPr lang="en" sz="850">
                <a:solidFill>
                  <a:srgbClr val="000000"/>
                </a:solidFill>
                <a:latin typeface="Times New Roman"/>
                <a:ea typeface="Times New Roman"/>
                <a:cs typeface="Times New Roman"/>
                <a:sym typeface="Times New Roman"/>
              </a:rPr>
              <a:t>. Google Sites: Sign-in. (n.d.). Retrieved May 4, 2023, from </a:t>
            </a:r>
            <a:r>
              <a:rPr lang="en" sz="850" u="sng">
                <a:solidFill>
                  <a:srgbClr val="1155CC"/>
                </a:solidFill>
                <a:latin typeface="Times New Roman"/>
                <a:ea typeface="Times New Roman"/>
                <a:cs typeface="Times New Roman"/>
                <a:sym typeface="Times New Roman"/>
                <a:hlinkClick r:id="rId3">
                  <a:extLst>
                    <a:ext uri="{A12FA001-AC4F-418D-AE19-62706E023703}">
                      <ahyp:hlinkClr val="tx"/>
                    </a:ext>
                  </a:extLst>
                </a:hlinkClick>
              </a:rPr>
              <a:t>https://sites.google.com/stonybrook.edu/arduinoble/#h.p_TqD1cnyO-TO2</a:t>
            </a:r>
            <a:r>
              <a:rPr lang="en" sz="850">
                <a:solidFill>
                  <a:srgbClr val="000000"/>
                </a:solidFill>
                <a:latin typeface="Times New Roman"/>
                <a:ea typeface="Times New Roman"/>
                <a:cs typeface="Times New Roman"/>
                <a:sym typeface="Times New Roman"/>
              </a:rPr>
              <a:t> [Accessed: 4-May-2023].  </a:t>
            </a:r>
            <a:endParaRPr sz="850">
              <a:solidFill>
                <a:srgbClr val="000000"/>
              </a:solidFill>
              <a:latin typeface="Times New Roman"/>
              <a:ea typeface="Times New Roman"/>
              <a:cs typeface="Times New Roman"/>
              <a:sym typeface="Times New Roman"/>
            </a:endParaRPr>
          </a:p>
          <a:p>
            <a:pPr indent="-282575" lvl="0" marL="457200" rtl="0" algn="l">
              <a:spcBef>
                <a:spcPts val="0"/>
              </a:spcBef>
              <a:spcAft>
                <a:spcPts val="0"/>
              </a:spcAft>
              <a:buClr>
                <a:srgbClr val="000000"/>
              </a:buClr>
              <a:buSzPts val="850"/>
              <a:buFont typeface="Times New Roman"/>
              <a:buChar char="-"/>
            </a:pPr>
            <a:r>
              <a:rPr lang="en" sz="850">
                <a:solidFill>
                  <a:srgbClr val="000000"/>
                </a:solidFill>
                <a:latin typeface="Times New Roman"/>
                <a:ea typeface="Times New Roman"/>
                <a:cs typeface="Times New Roman"/>
                <a:sym typeface="Times New Roman"/>
              </a:rPr>
              <a:t>[2] Department of Transportation (DOT). “Bicycle Crash Data Report - New York City,” </a:t>
            </a:r>
            <a:r>
              <a:rPr i="1" lang="en" sz="850">
                <a:solidFill>
                  <a:srgbClr val="000000"/>
                </a:solidFill>
                <a:latin typeface="Times New Roman"/>
                <a:ea typeface="Times New Roman"/>
                <a:cs typeface="Times New Roman"/>
                <a:sym typeface="Times New Roman"/>
              </a:rPr>
              <a:t>Bicycle Crash Data Report 2020</a:t>
            </a:r>
            <a:r>
              <a:rPr lang="en" sz="850">
                <a:solidFill>
                  <a:srgbClr val="000000"/>
                </a:solidFill>
                <a:latin typeface="Times New Roman"/>
                <a:ea typeface="Times New Roman"/>
                <a:cs typeface="Times New Roman"/>
                <a:sym typeface="Times New Roman"/>
              </a:rPr>
              <a:t>. [Online]. Available: </a:t>
            </a:r>
            <a:r>
              <a:rPr lang="en" sz="850" u="sng">
                <a:solidFill>
                  <a:srgbClr val="1155CC"/>
                </a:solidFill>
                <a:latin typeface="Times New Roman"/>
                <a:ea typeface="Times New Roman"/>
                <a:cs typeface="Times New Roman"/>
                <a:sym typeface="Times New Roman"/>
                <a:hlinkClick r:id="rId4">
                  <a:extLst>
                    <a:ext uri="{A12FA001-AC4F-418D-AE19-62706E023703}">
                      <ahyp:hlinkClr val="tx"/>
                    </a:ext>
                  </a:extLst>
                </a:hlinkClick>
              </a:rPr>
              <a:t>https://www1.nyc.gov/html/dot/downloads/pdf/bicycle-crash-data-report-2020.pdf</a:t>
            </a:r>
            <a:r>
              <a:rPr lang="en" sz="850">
                <a:solidFill>
                  <a:srgbClr val="000000"/>
                </a:solidFill>
                <a:latin typeface="Times New Roman"/>
                <a:ea typeface="Times New Roman"/>
                <a:cs typeface="Times New Roman"/>
                <a:sym typeface="Times New Roman"/>
              </a:rPr>
              <a:t>.  [Accessed: 10-Dec-2022]. </a:t>
            </a:r>
            <a:endParaRPr sz="850">
              <a:solidFill>
                <a:srgbClr val="000000"/>
              </a:solidFill>
              <a:latin typeface="Times New Roman"/>
              <a:ea typeface="Times New Roman"/>
              <a:cs typeface="Times New Roman"/>
              <a:sym typeface="Times New Roman"/>
            </a:endParaRPr>
          </a:p>
          <a:p>
            <a:pPr indent="-282575" lvl="0" marL="457200" rtl="0" algn="l">
              <a:spcBef>
                <a:spcPts val="0"/>
              </a:spcBef>
              <a:spcAft>
                <a:spcPts val="0"/>
              </a:spcAft>
              <a:buClr>
                <a:srgbClr val="000000"/>
              </a:buClr>
              <a:buSzPts val="850"/>
              <a:buFont typeface="Times New Roman"/>
              <a:buChar char="-"/>
            </a:pPr>
            <a:r>
              <a:rPr lang="en" sz="850">
                <a:solidFill>
                  <a:srgbClr val="000000"/>
                </a:solidFill>
                <a:latin typeface="Times New Roman"/>
                <a:ea typeface="Times New Roman"/>
                <a:cs typeface="Times New Roman"/>
                <a:sym typeface="Times New Roman"/>
              </a:rPr>
              <a:t>[3]Department of Transportation, “Bicycle Safety,” </a:t>
            </a:r>
            <a:r>
              <a:rPr i="1" lang="en" sz="850">
                <a:solidFill>
                  <a:srgbClr val="000000"/>
                </a:solidFill>
                <a:latin typeface="Times New Roman"/>
                <a:ea typeface="Times New Roman"/>
                <a:cs typeface="Times New Roman"/>
                <a:sym typeface="Times New Roman"/>
              </a:rPr>
              <a:t>NHTSA</a:t>
            </a:r>
            <a:r>
              <a:rPr lang="en" sz="850">
                <a:solidFill>
                  <a:srgbClr val="000000"/>
                </a:solidFill>
                <a:latin typeface="Times New Roman"/>
                <a:ea typeface="Times New Roman"/>
                <a:cs typeface="Times New Roman"/>
                <a:sym typeface="Times New Roman"/>
              </a:rPr>
              <a:t>, 2018. [Online]. Available: </a:t>
            </a:r>
            <a:r>
              <a:rPr lang="en" sz="850" u="sng">
                <a:solidFill>
                  <a:srgbClr val="1155CC"/>
                </a:solidFill>
                <a:latin typeface="Times New Roman"/>
                <a:ea typeface="Times New Roman"/>
                <a:cs typeface="Times New Roman"/>
                <a:sym typeface="Times New Roman"/>
                <a:hlinkClick r:id="rId5">
                  <a:extLst>
                    <a:ext uri="{A12FA001-AC4F-418D-AE19-62706E023703}">
                      <ahyp:hlinkClr val="tx"/>
                    </a:ext>
                  </a:extLst>
                </a:hlinkClick>
              </a:rPr>
              <a:t>https://www.nhtsa.gov/road-safety/bicycle-safety</a:t>
            </a:r>
            <a:r>
              <a:rPr lang="en" sz="850">
                <a:solidFill>
                  <a:srgbClr val="000000"/>
                </a:solidFill>
                <a:latin typeface="Times New Roman"/>
                <a:ea typeface="Times New Roman"/>
                <a:cs typeface="Times New Roman"/>
                <a:sym typeface="Times New Roman"/>
              </a:rPr>
              <a:t> . [Accessed: 15-Dec-2022]. </a:t>
            </a:r>
            <a:endParaRPr sz="850">
              <a:solidFill>
                <a:srgbClr val="000000"/>
              </a:solidFill>
              <a:latin typeface="Times New Roman"/>
              <a:ea typeface="Times New Roman"/>
              <a:cs typeface="Times New Roman"/>
              <a:sym typeface="Times New Roman"/>
            </a:endParaRPr>
          </a:p>
          <a:p>
            <a:pPr indent="-282575" lvl="0" marL="457200" rtl="0" algn="l">
              <a:spcBef>
                <a:spcPts val="0"/>
              </a:spcBef>
              <a:spcAft>
                <a:spcPts val="0"/>
              </a:spcAft>
              <a:buClr>
                <a:srgbClr val="000000"/>
              </a:buClr>
              <a:buSzPts val="850"/>
              <a:buFont typeface="Times New Roman"/>
              <a:buChar char="-"/>
            </a:pPr>
            <a:r>
              <a:rPr lang="en" sz="850">
                <a:solidFill>
                  <a:srgbClr val="000000"/>
                </a:solidFill>
                <a:latin typeface="Times New Roman"/>
                <a:ea typeface="Times New Roman"/>
                <a:cs typeface="Times New Roman"/>
                <a:sym typeface="Times New Roman"/>
              </a:rPr>
              <a:t>[4]</a:t>
            </a:r>
            <a:r>
              <a:rPr i="1" lang="en" sz="850">
                <a:solidFill>
                  <a:srgbClr val="000000"/>
                </a:solidFill>
                <a:latin typeface="Times New Roman"/>
                <a:ea typeface="Times New Roman"/>
                <a:cs typeface="Times New Roman"/>
                <a:sym typeface="Times New Roman"/>
              </a:rPr>
              <a:t>How much CO2 does cycling really save?</a:t>
            </a:r>
            <a:r>
              <a:rPr lang="en" sz="850">
                <a:solidFill>
                  <a:srgbClr val="000000"/>
                </a:solidFill>
                <a:latin typeface="Times New Roman"/>
                <a:ea typeface="Times New Roman"/>
                <a:cs typeface="Times New Roman"/>
                <a:sym typeface="Times New Roman"/>
              </a:rPr>
              <a:t> ECF. (2021, April 22). Retrieved May 5, 2023, from </a:t>
            </a:r>
            <a:r>
              <a:rPr lang="en" sz="850" u="sng">
                <a:solidFill>
                  <a:srgbClr val="1155CC"/>
                </a:solidFill>
                <a:latin typeface="Times New Roman"/>
                <a:ea typeface="Times New Roman"/>
                <a:cs typeface="Times New Roman"/>
                <a:sym typeface="Times New Roman"/>
                <a:hlinkClick r:id="rId6">
                  <a:extLst>
                    <a:ext uri="{A12FA001-AC4F-418D-AE19-62706E023703}">
                      <ahyp:hlinkClr val="tx"/>
                    </a:ext>
                  </a:extLst>
                </a:hlinkClick>
              </a:rPr>
              <a:t>https://ecf.com/news-and-events/news/how-much-co2-does-cycling-really-save</a:t>
            </a:r>
            <a:r>
              <a:rPr lang="en" sz="850">
                <a:solidFill>
                  <a:srgbClr val="000000"/>
                </a:solidFill>
                <a:latin typeface="Times New Roman"/>
                <a:ea typeface="Times New Roman"/>
                <a:cs typeface="Times New Roman"/>
                <a:sym typeface="Times New Roman"/>
              </a:rPr>
              <a:t>  [Accessed: 5-May-2023].</a:t>
            </a:r>
            <a:endParaRPr sz="850">
              <a:solidFill>
                <a:srgbClr val="000000"/>
              </a:solidFill>
              <a:latin typeface="Times New Roman"/>
              <a:ea typeface="Times New Roman"/>
              <a:cs typeface="Times New Roman"/>
              <a:sym typeface="Times New Roman"/>
            </a:endParaRPr>
          </a:p>
          <a:p>
            <a:pPr indent="-282575" lvl="0" marL="457200" rtl="0" algn="l">
              <a:spcBef>
                <a:spcPts val="0"/>
              </a:spcBef>
              <a:spcAft>
                <a:spcPts val="0"/>
              </a:spcAft>
              <a:buClr>
                <a:srgbClr val="000000"/>
              </a:buClr>
              <a:buSzPts val="850"/>
              <a:buFont typeface="Times New Roman"/>
              <a:buChar char="-"/>
            </a:pPr>
            <a:r>
              <a:rPr lang="en" sz="850">
                <a:solidFill>
                  <a:srgbClr val="000000"/>
                </a:solidFill>
                <a:latin typeface="Times New Roman"/>
                <a:ea typeface="Times New Roman"/>
                <a:cs typeface="Times New Roman"/>
                <a:sym typeface="Times New Roman"/>
              </a:rPr>
              <a:t>[5] A. Benepe, T. R. Frieden, R. W. Kelly, and I. Weinshall, “Bicyclist fatalities and serious injuries in New York City,” </a:t>
            </a:r>
            <a:r>
              <a:rPr i="1" lang="en" sz="850">
                <a:solidFill>
                  <a:srgbClr val="000000"/>
                </a:solidFill>
                <a:latin typeface="Times New Roman"/>
                <a:ea typeface="Times New Roman"/>
                <a:cs typeface="Times New Roman"/>
                <a:sym typeface="Times New Roman"/>
              </a:rPr>
              <a:t>Bicyclist Fatalities and Serious Injuries New York City</a:t>
            </a:r>
            <a:r>
              <a:rPr lang="en" sz="850">
                <a:solidFill>
                  <a:srgbClr val="000000"/>
                </a:solidFill>
                <a:latin typeface="Times New Roman"/>
                <a:ea typeface="Times New Roman"/>
                <a:cs typeface="Times New Roman"/>
                <a:sym typeface="Times New Roman"/>
              </a:rPr>
              <a:t>. Oct-2009[Online]. Available: </a:t>
            </a:r>
            <a:r>
              <a:rPr lang="en" sz="850" u="sng">
                <a:solidFill>
                  <a:srgbClr val="1155CC"/>
                </a:solidFill>
                <a:latin typeface="Times New Roman"/>
                <a:ea typeface="Times New Roman"/>
                <a:cs typeface="Times New Roman"/>
                <a:sym typeface="Times New Roman"/>
                <a:hlinkClick r:id="rId7">
                  <a:extLst>
                    <a:ext uri="{A12FA001-AC4F-418D-AE19-62706E023703}">
                      <ahyp:hlinkClr val="tx"/>
                    </a:ext>
                  </a:extLst>
                </a:hlinkClick>
              </a:rPr>
              <a:t>http://www.nyc.gov/html/dot///downloads/pdf/bicyclefatalities.pdf</a:t>
            </a:r>
            <a:r>
              <a:rPr lang="en" sz="850">
                <a:solidFill>
                  <a:srgbClr val="000000"/>
                </a:solidFill>
                <a:latin typeface="Times New Roman"/>
                <a:ea typeface="Times New Roman"/>
                <a:cs typeface="Times New Roman"/>
                <a:sym typeface="Times New Roman"/>
              </a:rPr>
              <a:t>.  [Accessed: 10-Dec-2022]. </a:t>
            </a:r>
            <a:endParaRPr sz="850">
              <a:solidFill>
                <a:srgbClr val="000000"/>
              </a:solidFill>
              <a:latin typeface="Times New Roman"/>
              <a:ea typeface="Times New Roman"/>
              <a:cs typeface="Times New Roman"/>
              <a:sym typeface="Times New Roman"/>
            </a:endParaRPr>
          </a:p>
          <a:p>
            <a:pPr indent="-282575" lvl="0" marL="457200" rtl="0" algn="l">
              <a:spcBef>
                <a:spcPts val="0"/>
              </a:spcBef>
              <a:spcAft>
                <a:spcPts val="0"/>
              </a:spcAft>
              <a:buClr>
                <a:srgbClr val="000000"/>
              </a:buClr>
              <a:buSzPts val="850"/>
              <a:buFont typeface="Times New Roman"/>
              <a:buChar char="-"/>
            </a:pPr>
            <a:r>
              <a:rPr lang="en" sz="850">
                <a:solidFill>
                  <a:srgbClr val="000000"/>
                </a:solidFill>
                <a:latin typeface="Times New Roman"/>
                <a:ea typeface="Times New Roman"/>
                <a:cs typeface="Times New Roman"/>
                <a:sym typeface="Times New Roman"/>
              </a:rPr>
              <a:t>[6] J. Mandel-Ricci, C. Stayton, L. Nicaj, S. Assefa, D. Woloch, K. Jeffrey, P. McCarthy, and N. Budnick, “A multiagency effort to reduce bicyclist fatalities and serious injuries in New York City,” </a:t>
            </a:r>
            <a:r>
              <a:rPr i="1" lang="en" sz="850">
                <a:solidFill>
                  <a:srgbClr val="000000"/>
                </a:solidFill>
                <a:latin typeface="Times New Roman"/>
                <a:ea typeface="Times New Roman"/>
                <a:cs typeface="Times New Roman"/>
                <a:sym typeface="Times New Roman"/>
              </a:rPr>
              <a:t>Public health reports (Washington, D.C. : 1974)</a:t>
            </a:r>
            <a:r>
              <a:rPr lang="en" sz="850">
                <a:solidFill>
                  <a:srgbClr val="000000"/>
                </a:solidFill>
                <a:latin typeface="Times New Roman"/>
                <a:ea typeface="Times New Roman"/>
                <a:cs typeface="Times New Roman"/>
                <a:sym typeface="Times New Roman"/>
              </a:rPr>
              <a:t>, Sep-2008. [Online]. Available: </a:t>
            </a:r>
            <a:r>
              <a:rPr lang="en" sz="850" u="sng">
                <a:solidFill>
                  <a:srgbClr val="1155CC"/>
                </a:solidFill>
                <a:latin typeface="Times New Roman"/>
                <a:ea typeface="Times New Roman"/>
                <a:cs typeface="Times New Roman"/>
                <a:sym typeface="Times New Roman"/>
                <a:hlinkClick r:id="rId8">
                  <a:extLst>
                    <a:ext uri="{A12FA001-AC4F-418D-AE19-62706E023703}">
                      <ahyp:hlinkClr val="tx"/>
                    </a:ext>
                  </a:extLst>
                </a:hlinkClick>
              </a:rPr>
              <a:t>https://www.ncbi.nlm.nih.gov/pmc/articles/PMC2496939/</a:t>
            </a:r>
            <a:r>
              <a:rPr lang="en" sz="850">
                <a:solidFill>
                  <a:srgbClr val="000000"/>
                </a:solidFill>
                <a:latin typeface="Times New Roman"/>
                <a:ea typeface="Times New Roman"/>
                <a:cs typeface="Times New Roman"/>
                <a:sym typeface="Times New Roman"/>
              </a:rPr>
              <a:t>.  [Accessed: 10-Dec-2022]. </a:t>
            </a:r>
            <a:endParaRPr sz="850">
              <a:solidFill>
                <a:srgbClr val="000000"/>
              </a:solidFill>
              <a:latin typeface="Times New Roman"/>
              <a:ea typeface="Times New Roman"/>
              <a:cs typeface="Times New Roman"/>
              <a:sym typeface="Times New Roman"/>
            </a:endParaRPr>
          </a:p>
          <a:p>
            <a:pPr indent="-282575" lvl="0" marL="457200" rtl="0" algn="l">
              <a:spcBef>
                <a:spcPts val="0"/>
              </a:spcBef>
              <a:spcAft>
                <a:spcPts val="0"/>
              </a:spcAft>
              <a:buClr>
                <a:srgbClr val="000000"/>
              </a:buClr>
              <a:buSzPts val="850"/>
              <a:buFont typeface="Times New Roman"/>
              <a:buChar char="-"/>
            </a:pPr>
            <a:r>
              <a:rPr lang="en" sz="850">
                <a:solidFill>
                  <a:srgbClr val="000000"/>
                </a:solidFill>
                <a:latin typeface="Times New Roman"/>
                <a:ea typeface="Times New Roman"/>
                <a:cs typeface="Times New Roman"/>
                <a:sym typeface="Times New Roman"/>
              </a:rPr>
              <a:t>[7] R. Thompson, F. Rivara. D. Thompson; “A case-control study of the effectiveness of bicycle safety helmets,” </a:t>
            </a:r>
            <a:r>
              <a:rPr i="1" lang="en" sz="850">
                <a:solidFill>
                  <a:srgbClr val="000000"/>
                </a:solidFill>
                <a:latin typeface="Times New Roman"/>
                <a:ea typeface="Times New Roman"/>
                <a:cs typeface="Times New Roman"/>
                <a:sym typeface="Times New Roman"/>
              </a:rPr>
              <a:t>The New England journal of medicine</a:t>
            </a:r>
            <a:r>
              <a:rPr lang="en" sz="850">
                <a:solidFill>
                  <a:srgbClr val="000000"/>
                </a:solidFill>
                <a:latin typeface="Times New Roman"/>
                <a:ea typeface="Times New Roman"/>
                <a:cs typeface="Times New Roman"/>
                <a:sym typeface="Times New Roman"/>
              </a:rPr>
              <a:t>, 25-May-1989. [Online]. Available: </a:t>
            </a:r>
            <a:r>
              <a:rPr lang="en" sz="850" u="sng">
                <a:solidFill>
                  <a:srgbClr val="1155CC"/>
                </a:solidFill>
                <a:latin typeface="Times New Roman"/>
                <a:ea typeface="Times New Roman"/>
                <a:cs typeface="Times New Roman"/>
                <a:sym typeface="Times New Roman"/>
                <a:hlinkClick r:id="rId9">
                  <a:extLst>
                    <a:ext uri="{A12FA001-AC4F-418D-AE19-62706E023703}">
                      <ahyp:hlinkClr val="tx"/>
                    </a:ext>
                  </a:extLst>
                </a:hlinkClick>
              </a:rPr>
              <a:t>https://pubmed.ncbi.nlm.nih.gov/2716781/</a:t>
            </a:r>
            <a:r>
              <a:rPr lang="en" sz="850">
                <a:solidFill>
                  <a:srgbClr val="000000"/>
                </a:solidFill>
                <a:latin typeface="Times New Roman"/>
                <a:ea typeface="Times New Roman"/>
                <a:cs typeface="Times New Roman"/>
                <a:sym typeface="Times New Roman"/>
              </a:rPr>
              <a:t>.  [Accessed: 10-Dec-2022]. </a:t>
            </a:r>
            <a:endParaRPr sz="850">
              <a:solidFill>
                <a:srgbClr val="000000"/>
              </a:solidFill>
              <a:latin typeface="Times New Roman"/>
              <a:ea typeface="Times New Roman"/>
              <a:cs typeface="Times New Roman"/>
              <a:sym typeface="Times New Roman"/>
            </a:endParaRPr>
          </a:p>
          <a:p>
            <a:pPr indent="0" lvl="0" marL="457200" rtl="0" algn="l">
              <a:spcBef>
                <a:spcPts val="1200"/>
              </a:spcBef>
              <a:spcAft>
                <a:spcPts val="1200"/>
              </a:spcAft>
              <a:buNone/>
            </a:pPr>
            <a:r>
              <a:t/>
            </a:r>
            <a:endParaRPr sz="900">
              <a:solidFill>
                <a:srgbClr val="000000"/>
              </a:solidFill>
              <a:latin typeface="Times New Roman"/>
              <a:ea typeface="Times New Roman"/>
              <a:cs typeface="Times New Roman"/>
              <a:sym typeface="Times New Roman"/>
            </a:endParaRPr>
          </a:p>
        </p:txBody>
      </p:sp>
      <p:sp>
        <p:nvSpPr>
          <p:cNvPr id="181" name="Google Shape;181;p32"/>
          <p:cNvSpPr txBox="1"/>
          <p:nvPr>
            <p:ph idx="1" type="body"/>
          </p:nvPr>
        </p:nvSpPr>
        <p:spPr>
          <a:xfrm>
            <a:off x="4642375" y="623650"/>
            <a:ext cx="4461000" cy="4154400"/>
          </a:xfrm>
          <a:prstGeom prst="rect">
            <a:avLst/>
          </a:prstGeom>
        </p:spPr>
        <p:txBody>
          <a:bodyPr anchorCtr="0" anchor="t" bIns="91425" lIns="91425" spcFirstLastPara="1" rIns="91425" wrap="square" tIns="91425">
            <a:noAutofit/>
          </a:bodyPr>
          <a:lstStyle/>
          <a:p>
            <a:pPr indent="-282575" lvl="0" marL="457200" rtl="0" algn="l">
              <a:spcBef>
                <a:spcPts val="1200"/>
              </a:spcBef>
              <a:spcAft>
                <a:spcPts val="0"/>
              </a:spcAft>
              <a:buClr>
                <a:srgbClr val="000000"/>
              </a:buClr>
              <a:buSzPts val="850"/>
              <a:buFont typeface="Times New Roman"/>
              <a:buChar char="-"/>
            </a:pPr>
            <a:r>
              <a:rPr lang="en" sz="850">
                <a:solidFill>
                  <a:srgbClr val="000000"/>
                </a:solidFill>
                <a:latin typeface="Times New Roman"/>
                <a:ea typeface="Times New Roman"/>
                <a:cs typeface="Times New Roman"/>
                <a:sym typeface="Times New Roman"/>
              </a:rPr>
              <a:t>[8] D. Roe and D. Jackson, “Drivers are making more mistakes... and killing more New York cyclists,” </a:t>
            </a:r>
            <a:r>
              <a:rPr i="1" lang="en" sz="850">
                <a:solidFill>
                  <a:srgbClr val="000000"/>
                </a:solidFill>
                <a:latin typeface="Times New Roman"/>
                <a:ea typeface="Times New Roman"/>
                <a:cs typeface="Times New Roman"/>
                <a:sym typeface="Times New Roman"/>
              </a:rPr>
              <a:t>Bicycling</a:t>
            </a:r>
            <a:r>
              <a:rPr lang="en" sz="850">
                <a:solidFill>
                  <a:srgbClr val="000000"/>
                </a:solidFill>
                <a:latin typeface="Times New Roman"/>
                <a:ea typeface="Times New Roman"/>
                <a:cs typeface="Times New Roman"/>
                <a:sym typeface="Times New Roman"/>
              </a:rPr>
              <a:t>, 11-Mar-2021. [Online]. Available: </a:t>
            </a:r>
            <a:r>
              <a:rPr lang="en" sz="850" u="sng">
                <a:solidFill>
                  <a:srgbClr val="1155CC"/>
                </a:solidFill>
                <a:latin typeface="Times New Roman"/>
                <a:ea typeface="Times New Roman"/>
                <a:cs typeface="Times New Roman"/>
                <a:sym typeface="Times New Roman"/>
                <a:hlinkClick r:id="rId10">
                  <a:extLst>
                    <a:ext uri="{A12FA001-AC4F-418D-AE19-62706E023703}">
                      <ahyp:hlinkClr val="tx"/>
                    </a:ext>
                  </a:extLst>
                </a:hlinkClick>
              </a:rPr>
              <a:t>https://www.bicycling.com/news/a31122171/nyc-cycling-crash-data/</a:t>
            </a:r>
            <a:r>
              <a:rPr lang="en" sz="850">
                <a:solidFill>
                  <a:srgbClr val="000000"/>
                </a:solidFill>
                <a:latin typeface="Times New Roman"/>
                <a:ea typeface="Times New Roman"/>
                <a:cs typeface="Times New Roman"/>
                <a:sym typeface="Times New Roman"/>
              </a:rPr>
              <a:t>.  [Accessed: 10-Dec-2022]. </a:t>
            </a:r>
            <a:endParaRPr sz="850">
              <a:solidFill>
                <a:srgbClr val="000000"/>
              </a:solidFill>
              <a:latin typeface="Times New Roman"/>
              <a:ea typeface="Times New Roman"/>
              <a:cs typeface="Times New Roman"/>
              <a:sym typeface="Times New Roman"/>
            </a:endParaRPr>
          </a:p>
          <a:p>
            <a:pPr indent="-282575" lvl="0" marL="457200" rtl="0" algn="l">
              <a:spcBef>
                <a:spcPts val="0"/>
              </a:spcBef>
              <a:spcAft>
                <a:spcPts val="0"/>
              </a:spcAft>
              <a:buClr>
                <a:srgbClr val="000000"/>
              </a:buClr>
              <a:buSzPts val="850"/>
              <a:buFont typeface="Times New Roman"/>
              <a:buChar char="-"/>
            </a:pPr>
            <a:r>
              <a:rPr lang="en" sz="850">
                <a:solidFill>
                  <a:srgbClr val="000000"/>
                </a:solidFill>
                <a:latin typeface="Times New Roman"/>
                <a:ea typeface="Times New Roman"/>
                <a:cs typeface="Times New Roman"/>
                <a:sym typeface="Times New Roman"/>
              </a:rPr>
              <a:t>[9] J. C. Reiter, “Bicycle accident injuries in New York City update 2021 by New York City bicycle accident lawyer Jonathan C. Reiter,” </a:t>
            </a:r>
            <a:r>
              <a:rPr i="1" lang="en" sz="850">
                <a:solidFill>
                  <a:srgbClr val="000000"/>
                </a:solidFill>
                <a:latin typeface="Times New Roman"/>
                <a:ea typeface="Times New Roman"/>
                <a:cs typeface="Times New Roman"/>
                <a:sym typeface="Times New Roman"/>
              </a:rPr>
              <a:t>GlobeNewswire News Room</a:t>
            </a:r>
            <a:r>
              <a:rPr lang="en" sz="850">
                <a:solidFill>
                  <a:srgbClr val="000000"/>
                </a:solidFill>
                <a:latin typeface="Times New Roman"/>
                <a:ea typeface="Times New Roman"/>
                <a:cs typeface="Times New Roman"/>
                <a:sym typeface="Times New Roman"/>
              </a:rPr>
              <a:t>, 23-Feb-2021. [Online]. Available: </a:t>
            </a:r>
            <a:r>
              <a:rPr lang="en" sz="850" u="sng">
                <a:solidFill>
                  <a:srgbClr val="1155CC"/>
                </a:solidFill>
                <a:latin typeface="Times New Roman"/>
                <a:ea typeface="Times New Roman"/>
                <a:cs typeface="Times New Roman"/>
                <a:sym typeface="Times New Roman"/>
                <a:hlinkClick r:id="rId11">
                  <a:extLst>
                    <a:ext uri="{A12FA001-AC4F-418D-AE19-62706E023703}">
                      <ahyp:hlinkClr val="tx"/>
                    </a:ext>
                  </a:extLst>
                </a:hlinkClick>
              </a:rPr>
              <a:t>https://www.globenewswire.com/en/news-release/2021/02/23/2180836/0/en/Bicycle-Accident-Injuries-in-New-York-City-Update-2021-by-New-York-City-Bicycle-Accident-Lawyer-Jonathan-C-Reiter.html</a:t>
            </a:r>
            <a:r>
              <a:rPr lang="en" sz="850">
                <a:solidFill>
                  <a:srgbClr val="000000"/>
                </a:solidFill>
                <a:latin typeface="Times New Roman"/>
                <a:ea typeface="Times New Roman"/>
                <a:cs typeface="Times New Roman"/>
                <a:sym typeface="Times New Roman"/>
              </a:rPr>
              <a:t>.  [Accessed: 10-Dec-2022]. </a:t>
            </a:r>
            <a:endParaRPr sz="850">
              <a:solidFill>
                <a:srgbClr val="000000"/>
              </a:solidFill>
              <a:latin typeface="Times New Roman"/>
              <a:ea typeface="Times New Roman"/>
              <a:cs typeface="Times New Roman"/>
              <a:sym typeface="Times New Roman"/>
            </a:endParaRPr>
          </a:p>
          <a:p>
            <a:pPr indent="-282575" lvl="0" marL="457200" rtl="0" algn="l">
              <a:spcBef>
                <a:spcPts val="0"/>
              </a:spcBef>
              <a:spcAft>
                <a:spcPts val="0"/>
              </a:spcAft>
              <a:buClr>
                <a:srgbClr val="000000"/>
              </a:buClr>
              <a:buSzPts val="850"/>
              <a:buFont typeface="Times New Roman"/>
              <a:buChar char="-"/>
            </a:pPr>
            <a:r>
              <a:rPr lang="en" sz="850">
                <a:solidFill>
                  <a:srgbClr val="000000"/>
                </a:solidFill>
                <a:latin typeface="Times New Roman"/>
                <a:ea typeface="Times New Roman"/>
                <a:cs typeface="Times New Roman"/>
                <a:sym typeface="Times New Roman"/>
              </a:rPr>
              <a:t>[10] J. C. O. Madsen, T. Andersen, and H. S. Lahrmann, “Safety effects of permanent running lights for bicycles: A controlled experiment,” </a:t>
            </a:r>
            <a:r>
              <a:rPr i="1" lang="en" sz="850">
                <a:solidFill>
                  <a:srgbClr val="000000"/>
                </a:solidFill>
                <a:latin typeface="Times New Roman"/>
                <a:ea typeface="Times New Roman"/>
                <a:cs typeface="Times New Roman"/>
                <a:sym typeface="Times New Roman"/>
              </a:rPr>
              <a:t>Accident Analysis &amp; Prevention</a:t>
            </a:r>
            <a:r>
              <a:rPr lang="en" sz="850">
                <a:solidFill>
                  <a:srgbClr val="000000"/>
                </a:solidFill>
                <a:latin typeface="Times New Roman"/>
                <a:ea typeface="Times New Roman"/>
                <a:cs typeface="Times New Roman"/>
                <a:sym typeface="Times New Roman"/>
              </a:rPr>
              <a:t>, vol. 50, pp. 820–829, 2013. </a:t>
            </a:r>
            <a:endParaRPr sz="850">
              <a:solidFill>
                <a:srgbClr val="000000"/>
              </a:solidFill>
              <a:latin typeface="Times New Roman"/>
              <a:ea typeface="Times New Roman"/>
              <a:cs typeface="Times New Roman"/>
              <a:sym typeface="Times New Roman"/>
            </a:endParaRPr>
          </a:p>
          <a:p>
            <a:pPr indent="-282575" lvl="0" marL="457200" rtl="0" algn="l">
              <a:spcBef>
                <a:spcPts val="0"/>
              </a:spcBef>
              <a:spcAft>
                <a:spcPts val="0"/>
              </a:spcAft>
              <a:buClr>
                <a:srgbClr val="000000"/>
              </a:buClr>
              <a:buSzPts val="850"/>
              <a:buFont typeface="Times New Roman"/>
              <a:buChar char="-"/>
            </a:pPr>
            <a:r>
              <a:rPr lang="en" sz="850">
                <a:solidFill>
                  <a:srgbClr val="000000"/>
                </a:solidFill>
                <a:latin typeface="Times New Roman"/>
                <a:ea typeface="Times New Roman"/>
                <a:cs typeface="Times New Roman"/>
                <a:sym typeface="Times New Roman"/>
              </a:rPr>
              <a:t>[11] J. Walljasper, “10 reasons bicycling will continue to soar in popularity,” </a:t>
            </a:r>
            <a:r>
              <a:rPr i="1" lang="en" sz="850">
                <a:solidFill>
                  <a:srgbClr val="000000"/>
                </a:solidFill>
                <a:latin typeface="Times New Roman"/>
                <a:ea typeface="Times New Roman"/>
                <a:cs typeface="Times New Roman"/>
                <a:sym typeface="Times New Roman"/>
              </a:rPr>
              <a:t>Strong Towns</a:t>
            </a:r>
            <a:r>
              <a:rPr lang="en" sz="850">
                <a:solidFill>
                  <a:srgbClr val="000000"/>
                </a:solidFill>
                <a:latin typeface="Times New Roman"/>
                <a:ea typeface="Times New Roman"/>
                <a:cs typeface="Times New Roman"/>
                <a:sym typeface="Times New Roman"/>
              </a:rPr>
              <a:t>, 19-Feb-2018. [Online]. Available: </a:t>
            </a:r>
            <a:r>
              <a:rPr lang="en" sz="850" u="sng">
                <a:solidFill>
                  <a:srgbClr val="1155CC"/>
                </a:solidFill>
                <a:latin typeface="Times New Roman"/>
                <a:ea typeface="Times New Roman"/>
                <a:cs typeface="Times New Roman"/>
                <a:sym typeface="Times New Roman"/>
                <a:hlinkClick r:id="rId12">
                  <a:extLst>
                    <a:ext uri="{A12FA001-AC4F-418D-AE19-62706E023703}">
                      <ahyp:hlinkClr val="tx"/>
                    </a:ext>
                  </a:extLst>
                </a:hlinkClick>
              </a:rPr>
              <a:t>https://www.strongtowns.org/journal/2018/2/9/12-reasons-bicycling-will-continue-to-soar-in-popularity</a:t>
            </a:r>
            <a:r>
              <a:rPr lang="en" sz="850">
                <a:solidFill>
                  <a:srgbClr val="000000"/>
                </a:solidFill>
                <a:latin typeface="Times New Roman"/>
                <a:ea typeface="Times New Roman"/>
                <a:cs typeface="Times New Roman"/>
                <a:sym typeface="Times New Roman"/>
              </a:rPr>
              <a:t>.  [Accessed: 10-Dec-2022]. </a:t>
            </a:r>
            <a:endParaRPr sz="850">
              <a:solidFill>
                <a:srgbClr val="000000"/>
              </a:solidFill>
              <a:latin typeface="Times New Roman"/>
              <a:ea typeface="Times New Roman"/>
              <a:cs typeface="Times New Roman"/>
              <a:sym typeface="Times New Roman"/>
            </a:endParaRPr>
          </a:p>
          <a:p>
            <a:pPr indent="-282575" lvl="0" marL="457200" rtl="0" algn="l">
              <a:spcBef>
                <a:spcPts val="0"/>
              </a:spcBef>
              <a:spcAft>
                <a:spcPts val="0"/>
              </a:spcAft>
              <a:buClr>
                <a:srgbClr val="000000"/>
              </a:buClr>
              <a:buSzPts val="850"/>
              <a:buFont typeface="Times New Roman"/>
              <a:buChar char="-"/>
            </a:pPr>
            <a:r>
              <a:rPr lang="en" sz="850">
                <a:solidFill>
                  <a:srgbClr val="000000"/>
                </a:solidFill>
                <a:latin typeface="Times New Roman"/>
                <a:ea typeface="Times New Roman"/>
                <a:cs typeface="Times New Roman"/>
                <a:sym typeface="Times New Roman"/>
              </a:rPr>
              <a:t>[12] Kevin Glenton. “Best bike helmets with lights built-in [top 6],” Discerning Cyclist, 10-Nov-2022. [Online]. Available: </a:t>
            </a:r>
            <a:r>
              <a:rPr lang="en" sz="850" u="sng">
                <a:solidFill>
                  <a:srgbClr val="1155CC"/>
                </a:solidFill>
                <a:latin typeface="Times New Roman"/>
                <a:ea typeface="Times New Roman"/>
                <a:cs typeface="Times New Roman"/>
                <a:sym typeface="Times New Roman"/>
                <a:hlinkClick r:id="rId13">
                  <a:extLst>
                    <a:ext uri="{A12FA001-AC4F-418D-AE19-62706E023703}">
                      <ahyp:hlinkClr val="tx"/>
                    </a:ext>
                  </a:extLst>
                </a:hlinkClick>
              </a:rPr>
              <a:t>https://discerningcyclist.com/best-bike-helmets-with-lights-built-in/#lumos</a:t>
            </a:r>
            <a:r>
              <a:rPr lang="en" sz="850">
                <a:solidFill>
                  <a:srgbClr val="000000"/>
                </a:solidFill>
                <a:latin typeface="Times New Roman"/>
                <a:ea typeface="Times New Roman"/>
                <a:cs typeface="Times New Roman"/>
                <a:sym typeface="Times New Roman"/>
              </a:rPr>
              <a:t>.  [Accessed: 11-Dec-2022]. </a:t>
            </a:r>
            <a:endParaRPr sz="850">
              <a:solidFill>
                <a:srgbClr val="000000"/>
              </a:solidFill>
              <a:latin typeface="Times New Roman"/>
              <a:ea typeface="Times New Roman"/>
              <a:cs typeface="Times New Roman"/>
              <a:sym typeface="Times New Roman"/>
            </a:endParaRPr>
          </a:p>
          <a:p>
            <a:pPr indent="-282575" lvl="0" marL="457200" rtl="0" algn="l">
              <a:spcBef>
                <a:spcPts val="0"/>
              </a:spcBef>
              <a:spcAft>
                <a:spcPts val="0"/>
              </a:spcAft>
              <a:buClr>
                <a:srgbClr val="000000"/>
              </a:buClr>
              <a:buSzPts val="850"/>
              <a:buFont typeface="Times New Roman"/>
              <a:buChar char="-"/>
            </a:pPr>
            <a:r>
              <a:rPr lang="en" sz="850">
                <a:solidFill>
                  <a:srgbClr val="000000"/>
                </a:solidFill>
                <a:latin typeface="Times New Roman"/>
                <a:ea typeface="Times New Roman"/>
                <a:cs typeface="Times New Roman"/>
                <a:sym typeface="Times New Roman"/>
              </a:rPr>
              <a:t>[13] VectorNav. “What is an inertial measurement unit?,” </a:t>
            </a:r>
            <a:r>
              <a:rPr i="1" lang="en" sz="850">
                <a:solidFill>
                  <a:srgbClr val="000000"/>
                </a:solidFill>
                <a:latin typeface="Times New Roman"/>
                <a:ea typeface="Times New Roman"/>
                <a:cs typeface="Times New Roman"/>
                <a:sym typeface="Times New Roman"/>
              </a:rPr>
              <a:t>VectorNav</a:t>
            </a:r>
            <a:r>
              <a:rPr lang="en" sz="850">
                <a:solidFill>
                  <a:srgbClr val="000000"/>
                </a:solidFill>
                <a:latin typeface="Times New Roman"/>
                <a:ea typeface="Times New Roman"/>
                <a:cs typeface="Times New Roman"/>
                <a:sym typeface="Times New Roman"/>
              </a:rPr>
              <a:t>. 2010 [Online]. Available: </a:t>
            </a:r>
            <a:r>
              <a:rPr lang="en" sz="850" u="sng">
                <a:solidFill>
                  <a:srgbClr val="1155CC"/>
                </a:solidFill>
                <a:latin typeface="Times New Roman"/>
                <a:ea typeface="Times New Roman"/>
                <a:cs typeface="Times New Roman"/>
                <a:sym typeface="Times New Roman"/>
                <a:hlinkClick r:id="rId14">
                  <a:extLst>
                    <a:ext uri="{A12FA001-AC4F-418D-AE19-62706E023703}">
                      <ahyp:hlinkClr val="tx"/>
                    </a:ext>
                  </a:extLst>
                </a:hlinkClick>
              </a:rPr>
              <a:t>https://www.vectornav.com/resources/inertial-navigation-articles/what-is-an-inertial-measurement-unit-imu?gclid=CjwKCAiAvK2bBhB8EiwAZUbP1BdmJvL5DiYV3EuZJFfK2G6akUy2WY4xkWOgVw7X_Sd5P7GGKFf6BRoCBs0QAvD_BwE</a:t>
            </a:r>
            <a:r>
              <a:rPr lang="en" sz="850">
                <a:solidFill>
                  <a:srgbClr val="000000"/>
                </a:solidFill>
                <a:latin typeface="Times New Roman"/>
                <a:ea typeface="Times New Roman"/>
                <a:cs typeface="Times New Roman"/>
                <a:sym typeface="Times New Roman"/>
              </a:rPr>
              <a:t>.  [Accessed: 10-Dec-2022]. </a:t>
            </a:r>
            <a:endParaRPr sz="850">
              <a:solidFill>
                <a:srgbClr val="000000"/>
              </a:solidFill>
              <a:latin typeface="Times New Roman"/>
              <a:ea typeface="Times New Roman"/>
              <a:cs typeface="Times New Roman"/>
              <a:sym typeface="Times New Roman"/>
            </a:endParaRPr>
          </a:p>
          <a:p>
            <a:pPr indent="-282575" lvl="0" marL="457200" rtl="0" algn="l">
              <a:spcBef>
                <a:spcPts val="0"/>
              </a:spcBef>
              <a:spcAft>
                <a:spcPts val="0"/>
              </a:spcAft>
              <a:buClr>
                <a:srgbClr val="000000"/>
              </a:buClr>
              <a:buSzPts val="850"/>
              <a:buFont typeface="Times New Roman"/>
              <a:buChar char="-"/>
            </a:pPr>
            <a:r>
              <a:rPr lang="en" sz="850">
                <a:solidFill>
                  <a:srgbClr val="000000"/>
                </a:solidFill>
                <a:latin typeface="Times New Roman"/>
                <a:ea typeface="Times New Roman"/>
                <a:cs typeface="Times New Roman"/>
                <a:sym typeface="Times New Roman"/>
              </a:rPr>
              <a:t>[14] A. Küderle, “Imucal,” </a:t>
            </a:r>
            <a:r>
              <a:rPr i="1" lang="en" sz="850">
                <a:solidFill>
                  <a:srgbClr val="000000"/>
                </a:solidFill>
                <a:latin typeface="Times New Roman"/>
                <a:ea typeface="Times New Roman"/>
                <a:cs typeface="Times New Roman"/>
                <a:sym typeface="Times New Roman"/>
              </a:rPr>
              <a:t>PyPI</a:t>
            </a:r>
            <a:r>
              <a:rPr lang="en" sz="850">
                <a:solidFill>
                  <a:srgbClr val="000000"/>
                </a:solidFill>
                <a:latin typeface="Times New Roman"/>
                <a:ea typeface="Times New Roman"/>
                <a:cs typeface="Times New Roman"/>
                <a:sym typeface="Times New Roman"/>
              </a:rPr>
              <a:t>, 17-Oct-2022. [Online]. Available: </a:t>
            </a:r>
            <a:r>
              <a:rPr lang="en" sz="850" u="sng">
                <a:solidFill>
                  <a:srgbClr val="1155CC"/>
                </a:solidFill>
                <a:latin typeface="Times New Roman"/>
                <a:ea typeface="Times New Roman"/>
                <a:cs typeface="Times New Roman"/>
                <a:sym typeface="Times New Roman"/>
                <a:hlinkClick r:id="rId15">
                  <a:extLst>
                    <a:ext uri="{A12FA001-AC4F-418D-AE19-62706E023703}">
                      <ahyp:hlinkClr val="tx"/>
                    </a:ext>
                  </a:extLst>
                </a:hlinkClick>
              </a:rPr>
              <a:t>https://pypi.org/project/imucal/</a:t>
            </a:r>
            <a:r>
              <a:rPr lang="en" sz="850">
                <a:solidFill>
                  <a:srgbClr val="000000"/>
                </a:solidFill>
                <a:latin typeface="Times New Roman"/>
                <a:ea typeface="Times New Roman"/>
                <a:cs typeface="Times New Roman"/>
                <a:sym typeface="Times New Roman"/>
              </a:rPr>
              <a:t>.  [Accessed: 10-Dec-2022]. </a:t>
            </a:r>
            <a:endParaRPr sz="850">
              <a:solidFill>
                <a:srgbClr val="000000"/>
              </a:solidFill>
              <a:latin typeface="Times New Roman"/>
              <a:ea typeface="Times New Roman"/>
              <a:cs typeface="Times New Roman"/>
              <a:sym typeface="Times New Roman"/>
            </a:endParaRPr>
          </a:p>
          <a:p>
            <a:pPr indent="0" lvl="0" marL="457200" rtl="0" algn="l">
              <a:spcBef>
                <a:spcPts val="1200"/>
              </a:spcBef>
              <a:spcAft>
                <a:spcPts val="1200"/>
              </a:spcAft>
              <a:buNone/>
            </a:pPr>
            <a:r>
              <a:t/>
            </a:r>
            <a:endParaRPr sz="850">
              <a:solidFill>
                <a:srgbClr val="000000"/>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187" name="Google Shape;187;p33"/>
          <p:cNvSpPr txBox="1"/>
          <p:nvPr>
            <p:ph idx="1" type="body"/>
          </p:nvPr>
        </p:nvSpPr>
        <p:spPr>
          <a:xfrm>
            <a:off x="311700" y="1152475"/>
            <a:ext cx="8520600" cy="3715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U</a:t>
            </a:r>
            <a:r>
              <a:rPr lang="en"/>
              <a:t>pon completion we have:</a:t>
            </a:r>
            <a:endParaRPr/>
          </a:p>
          <a:p>
            <a:pPr indent="-325755" lvl="0" marL="457200" rtl="0" algn="l">
              <a:spcBef>
                <a:spcPts val="1200"/>
              </a:spcBef>
              <a:spcAft>
                <a:spcPts val="0"/>
              </a:spcAft>
              <a:buSzPct val="100000"/>
              <a:buChar char="-"/>
            </a:pPr>
            <a:r>
              <a:rPr lang="en"/>
              <a:t>Functional Brake Light System</a:t>
            </a:r>
            <a:endParaRPr/>
          </a:p>
          <a:p>
            <a:pPr indent="-304165" lvl="1" marL="914400" rtl="0" algn="l">
              <a:spcBef>
                <a:spcPts val="0"/>
              </a:spcBef>
              <a:spcAft>
                <a:spcPts val="0"/>
              </a:spcAft>
              <a:buSzPct val="100000"/>
              <a:buChar char="-"/>
            </a:pPr>
            <a:r>
              <a:rPr lang="en"/>
              <a:t>Upon a braking force, the rear LEDS should light for the duration of that force.</a:t>
            </a:r>
            <a:endParaRPr/>
          </a:p>
          <a:p>
            <a:pPr indent="-325755" lvl="0" marL="457200" rtl="0" algn="l">
              <a:spcBef>
                <a:spcPts val="0"/>
              </a:spcBef>
              <a:spcAft>
                <a:spcPts val="0"/>
              </a:spcAft>
              <a:buSzPct val="100000"/>
              <a:buChar char="-"/>
            </a:pPr>
            <a:r>
              <a:rPr lang="en"/>
              <a:t>Functional Turn Signals</a:t>
            </a:r>
            <a:endParaRPr/>
          </a:p>
          <a:p>
            <a:pPr indent="-304165" lvl="1" marL="914400" rtl="0" algn="l">
              <a:spcBef>
                <a:spcPts val="0"/>
              </a:spcBef>
              <a:spcAft>
                <a:spcPts val="0"/>
              </a:spcAft>
              <a:buSzPct val="100000"/>
              <a:buChar char="-"/>
            </a:pPr>
            <a:r>
              <a:rPr lang="en"/>
              <a:t>Upon a specified degree of tilt, both the front and rear signals should light for 15 seconds.</a:t>
            </a:r>
            <a:endParaRPr/>
          </a:p>
          <a:p>
            <a:pPr indent="-325755" lvl="0" marL="457200" rtl="0" algn="l">
              <a:spcBef>
                <a:spcPts val="0"/>
              </a:spcBef>
              <a:spcAft>
                <a:spcPts val="0"/>
              </a:spcAft>
              <a:buSzPct val="100000"/>
              <a:buChar char="-"/>
            </a:pPr>
            <a:r>
              <a:rPr lang="en"/>
              <a:t>Functional Headlight</a:t>
            </a:r>
            <a:endParaRPr/>
          </a:p>
          <a:p>
            <a:pPr indent="-304165" lvl="1" marL="914400" rtl="0" algn="l">
              <a:spcBef>
                <a:spcPts val="0"/>
              </a:spcBef>
              <a:spcAft>
                <a:spcPts val="0"/>
              </a:spcAft>
              <a:buSzPct val="100000"/>
              <a:buChar char="-"/>
            </a:pPr>
            <a:r>
              <a:rPr lang="en"/>
              <a:t>Upon a button press, the front headlight and rear tail light LEDs should light constantly.</a:t>
            </a:r>
            <a:endParaRPr/>
          </a:p>
          <a:p>
            <a:pPr indent="-325755" lvl="0" marL="457200" rtl="0" algn="l">
              <a:spcBef>
                <a:spcPts val="0"/>
              </a:spcBef>
              <a:spcAft>
                <a:spcPts val="0"/>
              </a:spcAft>
              <a:buSzPct val="100000"/>
              <a:buChar char="-"/>
            </a:pPr>
            <a:r>
              <a:rPr lang="en"/>
              <a:t>Hazard Mode</a:t>
            </a:r>
            <a:endParaRPr/>
          </a:p>
          <a:p>
            <a:pPr indent="-304165" lvl="1" marL="914400" rtl="0" algn="l">
              <a:spcBef>
                <a:spcPts val="0"/>
              </a:spcBef>
              <a:spcAft>
                <a:spcPts val="0"/>
              </a:spcAft>
              <a:buSzPct val="100000"/>
              <a:buChar char="-"/>
            </a:pPr>
            <a:r>
              <a:rPr lang="en"/>
              <a:t>Upon a specified g-force from impact, all LEDs will blink red continuously until deactivated via system reset.</a:t>
            </a:r>
            <a:endParaRPr/>
          </a:p>
          <a:p>
            <a:pPr indent="-325755" lvl="0" marL="457200" rtl="0" algn="l">
              <a:spcBef>
                <a:spcPts val="0"/>
              </a:spcBef>
              <a:spcAft>
                <a:spcPts val="0"/>
              </a:spcAft>
              <a:buSzPct val="100000"/>
              <a:buChar char="-"/>
            </a:pPr>
            <a:r>
              <a:rPr lang="en"/>
              <a:t>Solar Charging</a:t>
            </a:r>
            <a:endParaRPr/>
          </a:p>
          <a:p>
            <a:pPr indent="-304165" lvl="1" marL="914400" rtl="0" algn="l">
              <a:spcBef>
                <a:spcPts val="0"/>
              </a:spcBef>
              <a:spcAft>
                <a:spcPts val="0"/>
              </a:spcAft>
              <a:buSzPct val="100000"/>
              <a:buChar char="-"/>
            </a:pPr>
            <a:r>
              <a:rPr lang="en"/>
              <a:t>Will have the ability to sustain or even add to the battery level of the helmet during day-time hours.</a:t>
            </a:r>
            <a:endParaRPr/>
          </a:p>
          <a:p>
            <a:pPr indent="-325755" lvl="0" marL="457200" rtl="0" algn="l">
              <a:spcBef>
                <a:spcPts val="0"/>
              </a:spcBef>
              <a:spcAft>
                <a:spcPts val="0"/>
              </a:spcAft>
              <a:buSzPct val="100000"/>
              <a:buChar char="-"/>
            </a:pPr>
            <a:r>
              <a:rPr lang="en"/>
              <a:t>App Compatibility</a:t>
            </a:r>
            <a:endParaRPr/>
          </a:p>
          <a:p>
            <a:pPr indent="-304165" lvl="1" marL="914400" rtl="0" algn="l">
              <a:spcBef>
                <a:spcPts val="0"/>
              </a:spcBef>
              <a:spcAft>
                <a:spcPts val="0"/>
              </a:spcAft>
              <a:buSzPct val="100000"/>
              <a:buChar char="-"/>
            </a:pPr>
            <a:r>
              <a:rPr lang="en"/>
              <a:t>Charge timing/lifespan</a:t>
            </a:r>
            <a:endParaRPr/>
          </a:p>
          <a:p>
            <a:pPr indent="-304165" lvl="1" marL="914400" rtl="0" algn="l">
              <a:spcBef>
                <a:spcPts val="0"/>
              </a:spcBef>
              <a:spcAft>
                <a:spcPts val="0"/>
              </a:spcAft>
              <a:buSzPct val="100000"/>
              <a:buChar char="-"/>
            </a:pPr>
            <a:r>
              <a:rPr lang="en"/>
              <a:t>Efficiency</a:t>
            </a:r>
            <a:endParaRPr/>
          </a:p>
          <a:p>
            <a:pPr indent="-304165" lvl="1" marL="914400" rtl="0" algn="l">
              <a:spcBef>
                <a:spcPts val="0"/>
              </a:spcBef>
              <a:spcAft>
                <a:spcPts val="0"/>
              </a:spcAft>
              <a:buSzPct val="100000"/>
              <a:buChar char="-"/>
            </a:pPr>
            <a:r>
              <a:rPr lang="en"/>
              <a:t>Remote Functionality</a:t>
            </a:r>
            <a:endParaRPr/>
          </a:p>
          <a:p>
            <a:pPr indent="-325755" lvl="0" marL="457200" rtl="0" algn="l">
              <a:spcBef>
                <a:spcPts val="0"/>
              </a:spcBef>
              <a:spcAft>
                <a:spcPts val="0"/>
              </a:spcAft>
              <a:buSzPct val="100000"/>
              <a:buChar char="-"/>
            </a:pPr>
            <a:r>
              <a:rPr lang="en"/>
              <a:t>Complete Head Motion Control</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4"/>
          <p:cNvSpPr txBox="1"/>
          <p:nvPr>
            <p:ph idx="1" type="body"/>
          </p:nvPr>
        </p:nvSpPr>
        <p:spPr>
          <a:xfrm>
            <a:off x="311700" y="306625"/>
            <a:ext cx="8520600" cy="42624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b="1" lang="en" sz="2800" u="sng"/>
              <a:t>Thank You!</a:t>
            </a:r>
            <a:endParaRPr b="1" sz="2800" u="sng"/>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idx="1" type="body"/>
          </p:nvPr>
        </p:nvSpPr>
        <p:spPr>
          <a:xfrm>
            <a:off x="292975" y="287450"/>
            <a:ext cx="8628600" cy="4482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As far as statistics from the last slide goes, cyclist visibility is important to capture a drivers attention and decrease risks.</a:t>
            </a:r>
            <a:endParaRPr/>
          </a:p>
          <a:p>
            <a:pPr indent="-317500" lvl="1" marL="914400" rtl="0" algn="l">
              <a:spcBef>
                <a:spcPts val="0"/>
              </a:spcBef>
              <a:spcAft>
                <a:spcPts val="0"/>
              </a:spcAft>
              <a:buSzPts val="1400"/>
              <a:buChar char="○"/>
            </a:pPr>
            <a:r>
              <a:rPr lang="en"/>
              <a:t>This is further backed up by an experiment from Madsen, Anderson and Lahrmann which resulted in a much lower incidence rate by 19% “for cyclists with permanent running lights mounted” [8] </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This makes complete sense when you combine all the statistics… Drivers are the main cause of bicyclist accidents, but in order prevent more accidents bicyclists should be more visible on the road, especially at night!</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One way to help reduce the risk of crashes is through the consumer market.</a:t>
            </a:r>
            <a:endParaRPr/>
          </a:p>
          <a:p>
            <a:pPr indent="-317500" lvl="1" marL="914400" rtl="0" algn="l">
              <a:spcBef>
                <a:spcPts val="0"/>
              </a:spcBef>
              <a:spcAft>
                <a:spcPts val="0"/>
              </a:spcAft>
              <a:buSzPts val="1400"/>
              <a:buChar char="○"/>
            </a:pPr>
            <a:r>
              <a:rPr lang="en"/>
              <a:t>With more options out there for purchase people can choose to reduce their risk further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164850" y="176825"/>
            <a:ext cx="3078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Solution</a:t>
            </a:r>
            <a:endParaRPr/>
          </a:p>
        </p:txBody>
      </p:sp>
      <p:sp>
        <p:nvSpPr>
          <p:cNvPr id="76" name="Google Shape;76;p16"/>
          <p:cNvSpPr txBox="1"/>
          <p:nvPr>
            <p:ph idx="1" type="body"/>
          </p:nvPr>
        </p:nvSpPr>
        <p:spPr>
          <a:xfrm>
            <a:off x="280500" y="683250"/>
            <a:ext cx="8583000" cy="41058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Font typeface="Arial"/>
              <a:buChar char="●"/>
            </a:pPr>
            <a:r>
              <a:rPr lang="en" sz="1700">
                <a:highlight>
                  <a:srgbClr val="FFFFFF"/>
                </a:highlight>
                <a:latin typeface="Arial"/>
                <a:ea typeface="Arial"/>
                <a:cs typeface="Arial"/>
                <a:sym typeface="Arial"/>
              </a:rPr>
              <a:t>Lighting on bicycles leads to a 19% reduction in incidents overall.</a:t>
            </a:r>
            <a:endParaRPr sz="1700">
              <a:highlight>
                <a:srgbClr val="FFFFFF"/>
              </a:highlight>
              <a:latin typeface="Arial"/>
              <a:ea typeface="Arial"/>
              <a:cs typeface="Arial"/>
              <a:sym typeface="Arial"/>
            </a:endParaRPr>
          </a:p>
          <a:p>
            <a:pPr indent="-336550" lvl="1" marL="914400" rtl="0" algn="l">
              <a:spcBef>
                <a:spcPts val="0"/>
              </a:spcBef>
              <a:spcAft>
                <a:spcPts val="0"/>
              </a:spcAft>
              <a:buSzPts val="1700"/>
              <a:buFont typeface="Arial"/>
              <a:buChar char="○"/>
            </a:pPr>
            <a:r>
              <a:rPr lang="en" sz="1700">
                <a:highlight>
                  <a:srgbClr val="FFFFFF"/>
                </a:highlight>
                <a:latin typeface="Arial"/>
                <a:ea typeface="Arial"/>
                <a:cs typeface="Arial"/>
                <a:sym typeface="Arial"/>
              </a:rPr>
              <a:t>Making a helmet that doesn’t just increase safety, but also visibility compounds the benefit of having a helmet that features built-in lighting. </a:t>
            </a:r>
            <a:endParaRPr sz="1700">
              <a:highlight>
                <a:srgbClr val="FFFFFF"/>
              </a:highlight>
              <a:latin typeface="Arial"/>
              <a:ea typeface="Arial"/>
              <a:cs typeface="Arial"/>
              <a:sym typeface="Arial"/>
            </a:endParaRPr>
          </a:p>
          <a:p>
            <a:pPr indent="0" lvl="0" marL="0" rtl="0" algn="l">
              <a:spcBef>
                <a:spcPts val="800"/>
              </a:spcBef>
              <a:spcAft>
                <a:spcPts val="0"/>
              </a:spcAft>
              <a:buNone/>
            </a:pPr>
            <a:r>
              <a:t/>
            </a:r>
            <a:endParaRPr sz="1700">
              <a:highlight>
                <a:srgbClr val="FFFFFF"/>
              </a:highlight>
              <a:latin typeface="Arial"/>
              <a:ea typeface="Arial"/>
              <a:cs typeface="Arial"/>
              <a:sym typeface="Arial"/>
            </a:endParaRPr>
          </a:p>
          <a:p>
            <a:pPr indent="-336550" lvl="0" marL="457200" rtl="0" algn="l">
              <a:spcBef>
                <a:spcPts val="800"/>
              </a:spcBef>
              <a:spcAft>
                <a:spcPts val="0"/>
              </a:spcAft>
              <a:buSzPts val="1700"/>
              <a:buFont typeface="Arial"/>
              <a:buChar char="●"/>
            </a:pPr>
            <a:r>
              <a:rPr lang="en" sz="1700">
                <a:highlight>
                  <a:srgbClr val="FFFFFF"/>
                </a:highlight>
                <a:latin typeface="Arial"/>
                <a:ea typeface="Arial"/>
                <a:cs typeface="Arial"/>
                <a:sym typeface="Arial"/>
              </a:rPr>
              <a:t>Our solution would be unique to other solutions since all light control would utilize a built in Inertial Measurement Unit (IMU) and a solar panel. </a:t>
            </a:r>
            <a:endParaRPr sz="1700">
              <a:highlight>
                <a:srgbClr val="FFFFFF"/>
              </a:highlight>
              <a:latin typeface="Arial"/>
              <a:ea typeface="Arial"/>
              <a:cs typeface="Arial"/>
              <a:sym typeface="Arial"/>
            </a:endParaRPr>
          </a:p>
          <a:p>
            <a:pPr indent="-336550" lvl="1" marL="914400" rtl="0" algn="l">
              <a:spcBef>
                <a:spcPts val="0"/>
              </a:spcBef>
              <a:spcAft>
                <a:spcPts val="0"/>
              </a:spcAft>
              <a:buSzPts val="1700"/>
              <a:buFont typeface="Arial"/>
              <a:buChar char="○"/>
            </a:pPr>
            <a:r>
              <a:rPr lang="en" sz="1700">
                <a:highlight>
                  <a:srgbClr val="FFFFFF"/>
                </a:highlight>
                <a:latin typeface="Arial"/>
                <a:ea typeface="Arial"/>
                <a:cs typeface="Arial"/>
                <a:sym typeface="Arial"/>
              </a:rPr>
              <a:t>LED</a:t>
            </a:r>
            <a:r>
              <a:rPr lang="en" sz="1700">
                <a:solidFill>
                  <a:srgbClr val="5A5A5A"/>
                </a:solidFill>
                <a:highlight>
                  <a:srgbClr val="FFFFFF"/>
                </a:highlight>
                <a:latin typeface="Arial"/>
                <a:ea typeface="Arial"/>
                <a:cs typeface="Arial"/>
                <a:sym typeface="Arial"/>
              </a:rPr>
              <a:t>s</a:t>
            </a:r>
            <a:r>
              <a:rPr lang="en" sz="1700">
                <a:highlight>
                  <a:srgbClr val="FFFFFF"/>
                </a:highlight>
                <a:latin typeface="Arial"/>
                <a:ea typeface="Arial"/>
                <a:cs typeface="Arial"/>
                <a:sym typeface="Arial"/>
              </a:rPr>
              <a:t> to alert motorists of breaking and turning would be controlled hands free.</a:t>
            </a:r>
            <a:endParaRPr sz="1700">
              <a:highlight>
                <a:srgbClr val="FFFFFF"/>
              </a:highlight>
              <a:latin typeface="Arial"/>
              <a:ea typeface="Arial"/>
              <a:cs typeface="Arial"/>
              <a:sym typeface="Arial"/>
            </a:endParaRPr>
          </a:p>
          <a:p>
            <a:pPr indent="-336550" lvl="1" marL="914400" rtl="0" algn="l">
              <a:spcBef>
                <a:spcPts val="0"/>
              </a:spcBef>
              <a:spcAft>
                <a:spcPts val="0"/>
              </a:spcAft>
              <a:buSzPts val="1700"/>
              <a:buFont typeface="Arial"/>
              <a:buChar char="○"/>
            </a:pPr>
            <a:r>
              <a:rPr lang="en" sz="1700">
                <a:highlight>
                  <a:srgbClr val="FFFFFF"/>
                </a:highlight>
                <a:latin typeface="Arial"/>
                <a:ea typeface="Arial"/>
                <a:cs typeface="Arial"/>
                <a:sym typeface="Arial"/>
              </a:rPr>
              <a:t>A higher position of lighting will allow superior visibility.</a:t>
            </a:r>
            <a:endParaRPr sz="1700">
              <a:highlight>
                <a:srgbClr val="FFFFFF"/>
              </a:highlight>
              <a:latin typeface="Arial"/>
              <a:ea typeface="Arial"/>
              <a:cs typeface="Arial"/>
              <a:sym typeface="Arial"/>
            </a:endParaRPr>
          </a:p>
          <a:p>
            <a:pPr indent="0" lvl="0" marL="0" rtl="0" algn="l">
              <a:spcBef>
                <a:spcPts val="800"/>
              </a:spcBef>
              <a:spcAft>
                <a:spcPts val="0"/>
              </a:spcAft>
              <a:buNone/>
            </a:pPr>
            <a:r>
              <a:t/>
            </a:r>
            <a:endParaRPr sz="1700">
              <a:highlight>
                <a:srgbClr val="FFFFFF"/>
              </a:highlight>
              <a:latin typeface="Arial"/>
              <a:ea typeface="Arial"/>
              <a:cs typeface="Arial"/>
              <a:sym typeface="Arial"/>
            </a:endParaRPr>
          </a:p>
          <a:p>
            <a:pPr indent="-336550" lvl="0" marL="457200" rtl="0" algn="l">
              <a:spcBef>
                <a:spcPts val="800"/>
              </a:spcBef>
              <a:spcAft>
                <a:spcPts val="0"/>
              </a:spcAft>
              <a:buSzPts val="1700"/>
              <a:buFont typeface="Arial"/>
              <a:buChar char="●"/>
            </a:pPr>
            <a:r>
              <a:rPr lang="en" sz="1700">
                <a:highlight>
                  <a:srgbClr val="FFFFFF"/>
                </a:highlight>
                <a:latin typeface="Arial"/>
                <a:ea typeface="Arial"/>
                <a:cs typeface="Arial"/>
                <a:sym typeface="Arial"/>
              </a:rPr>
              <a:t>This would provide an easy-to-use featureset will allow users to communicate with motorists as well as increased visibility for the rider. </a:t>
            </a:r>
            <a:endParaRPr sz="1700">
              <a:highlight>
                <a:srgbClr val="FFFFFF"/>
              </a:highlight>
              <a:latin typeface="Arial"/>
              <a:ea typeface="Arial"/>
              <a:cs typeface="Arial"/>
              <a:sym typeface="Arial"/>
            </a:endParaRPr>
          </a:p>
          <a:p>
            <a:pPr indent="0" lvl="0" marL="457200" rtl="0" algn="l">
              <a:spcBef>
                <a:spcPts val="800"/>
              </a:spcBef>
              <a:spcAft>
                <a:spcPts val="0"/>
              </a:spcAft>
              <a:buNone/>
            </a:pPr>
            <a:r>
              <a:t/>
            </a:r>
            <a:endParaRPr sz="1700">
              <a:highlight>
                <a:srgbClr val="FFFFFF"/>
              </a:highlight>
              <a:latin typeface="Arial"/>
              <a:ea typeface="Arial"/>
              <a:cs typeface="Arial"/>
              <a:sym typeface="Arial"/>
            </a:endParaRPr>
          </a:p>
          <a:p>
            <a:pPr indent="0" lvl="0" marL="0" rtl="0" algn="l">
              <a:spcBef>
                <a:spcPts val="800"/>
              </a:spcBef>
              <a:spcAft>
                <a:spcPts val="0"/>
              </a:spcAft>
              <a:buNone/>
            </a:pPr>
            <a:r>
              <a:rPr lang="en">
                <a:highlight>
                  <a:srgbClr val="FFFFFF"/>
                </a:highlight>
                <a:latin typeface="Arial"/>
                <a:ea typeface="Arial"/>
                <a:cs typeface="Arial"/>
                <a:sym typeface="Arial"/>
              </a:rPr>
              <a:t>  </a:t>
            </a:r>
            <a:endParaRPr>
              <a:highlight>
                <a:srgbClr val="FFFFFF"/>
              </a:highlight>
              <a:latin typeface="Arial"/>
              <a:ea typeface="Arial"/>
              <a:cs typeface="Arial"/>
              <a:sym typeface="Arial"/>
            </a:endParaRPr>
          </a:p>
          <a:p>
            <a:pPr indent="0" lvl="0" marL="0" rtl="0" algn="l">
              <a:spcBef>
                <a:spcPts val="8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makes it different?</a:t>
            </a:r>
            <a:endParaRPr/>
          </a:p>
        </p:txBody>
      </p:sp>
      <p:sp>
        <p:nvSpPr>
          <p:cNvPr id="82" name="Google Shape;82;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 natural “head tilt” is more intuitive than any other form of control, since it requires the least distraction for the cyclist.</a:t>
            </a:r>
            <a:endParaRPr/>
          </a:p>
          <a:p>
            <a:pPr indent="0" lvl="0" marL="457200" rtl="0" algn="l">
              <a:spcBef>
                <a:spcPts val="800"/>
              </a:spcBef>
              <a:spcAft>
                <a:spcPts val="0"/>
              </a:spcAft>
              <a:buNone/>
            </a:pPr>
            <a:r>
              <a:t/>
            </a:r>
            <a:endParaRPr/>
          </a:p>
          <a:p>
            <a:pPr indent="-342900" lvl="0" marL="457200" rtl="0" algn="l">
              <a:spcBef>
                <a:spcPts val="800"/>
              </a:spcBef>
              <a:spcAft>
                <a:spcPts val="0"/>
              </a:spcAft>
              <a:buSzPts val="1800"/>
              <a:buChar char="●"/>
            </a:pPr>
            <a:r>
              <a:rPr lang="en"/>
              <a:t>The IMU’s gyroscope and accelerometer gather a 3D mapped data set to trigger functions at preset boundary conditions.</a:t>
            </a:r>
            <a:endParaRPr/>
          </a:p>
          <a:p>
            <a:pPr indent="-317500" lvl="1" marL="914400" rtl="0" algn="l">
              <a:spcBef>
                <a:spcPts val="0"/>
              </a:spcBef>
              <a:spcAft>
                <a:spcPts val="0"/>
              </a:spcAft>
              <a:buSzPts val="1400"/>
              <a:buChar char="○"/>
            </a:pPr>
            <a:r>
              <a:rPr lang="en" sz="1800"/>
              <a:t>This allows for complete head motion control via utilizing the IMU.</a:t>
            </a:r>
            <a:endParaRPr sz="1800"/>
          </a:p>
          <a:p>
            <a:pPr indent="0" lvl="0" marL="0" rtl="0" algn="l">
              <a:spcBef>
                <a:spcPts val="800"/>
              </a:spcBef>
              <a:spcAft>
                <a:spcPts val="0"/>
              </a:spcAft>
              <a:buNone/>
            </a:pPr>
            <a:r>
              <a:t/>
            </a:r>
            <a:endParaRPr sz="1800"/>
          </a:p>
          <a:p>
            <a:pPr indent="-342900" lvl="0" marL="457200" rtl="0" algn="l">
              <a:spcBef>
                <a:spcPts val="800"/>
              </a:spcBef>
              <a:spcAft>
                <a:spcPts val="0"/>
              </a:spcAft>
              <a:buSzPts val="1800"/>
              <a:buChar char="●"/>
            </a:pPr>
            <a:r>
              <a:rPr lang="en"/>
              <a:t>We offer a solar charging system that is used to increase convenience by always having a charged battery and providing alternate greener charging.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4256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Carbon Emissions?</a:t>
            </a:r>
            <a:endParaRPr/>
          </a:p>
        </p:txBody>
      </p:sp>
      <p:sp>
        <p:nvSpPr>
          <p:cNvPr id="88" name="Google Shape;88;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757474"/>
              </a:buClr>
              <a:buSzPts val="1700"/>
              <a:buFont typeface="Times New Roman"/>
              <a:buChar char="●"/>
            </a:pPr>
            <a:r>
              <a:rPr lang="en" sz="1700">
                <a:solidFill>
                  <a:srgbClr val="757474"/>
                </a:solidFill>
                <a:latin typeface="Arial"/>
                <a:ea typeface="Arial"/>
                <a:cs typeface="Arial"/>
                <a:sym typeface="Arial"/>
              </a:rPr>
              <a:t>Cars and buses can generate a large amount of CO2 </a:t>
            </a:r>
            <a:endParaRPr sz="1700">
              <a:solidFill>
                <a:srgbClr val="757474"/>
              </a:solidFill>
              <a:latin typeface="Arial"/>
              <a:ea typeface="Arial"/>
              <a:cs typeface="Arial"/>
              <a:sym typeface="Arial"/>
            </a:endParaRPr>
          </a:p>
          <a:p>
            <a:pPr indent="-336550" lvl="1" marL="914400" rtl="0" algn="l">
              <a:spcBef>
                <a:spcPts val="0"/>
              </a:spcBef>
              <a:spcAft>
                <a:spcPts val="0"/>
              </a:spcAft>
              <a:buClr>
                <a:srgbClr val="757474"/>
              </a:buClr>
              <a:buSzPts val="1700"/>
              <a:buFont typeface="Times New Roman"/>
              <a:buChar char="○"/>
            </a:pPr>
            <a:r>
              <a:rPr lang="en" sz="1700">
                <a:solidFill>
                  <a:srgbClr val="757474"/>
                </a:solidFill>
                <a:latin typeface="Arial"/>
                <a:ea typeface="Arial"/>
                <a:cs typeface="Arial"/>
                <a:sym typeface="Arial"/>
              </a:rPr>
              <a:t>According to the European Cycling Federation</a:t>
            </a:r>
            <a:endParaRPr sz="1700">
              <a:solidFill>
                <a:srgbClr val="757474"/>
              </a:solidFill>
              <a:latin typeface="Arial"/>
              <a:ea typeface="Arial"/>
              <a:cs typeface="Arial"/>
              <a:sym typeface="Arial"/>
            </a:endParaRPr>
          </a:p>
          <a:p>
            <a:pPr indent="0" lvl="0" marL="1371600" rtl="0" algn="l">
              <a:spcBef>
                <a:spcPts val="0"/>
              </a:spcBef>
              <a:spcAft>
                <a:spcPts val="0"/>
              </a:spcAft>
              <a:buNone/>
            </a:pPr>
            <a:r>
              <a:rPr lang="en" sz="1700">
                <a:solidFill>
                  <a:srgbClr val="757474"/>
                </a:solidFill>
                <a:latin typeface="Arial"/>
                <a:ea typeface="Arial"/>
                <a:cs typeface="Arial"/>
                <a:sym typeface="Arial"/>
              </a:rPr>
              <a:t>Car production of a car can account for </a:t>
            </a:r>
            <a:r>
              <a:rPr b="1" lang="en" sz="1700">
                <a:solidFill>
                  <a:srgbClr val="757474"/>
                </a:solidFill>
                <a:latin typeface="Arial"/>
                <a:ea typeface="Arial"/>
                <a:cs typeface="Arial"/>
                <a:sym typeface="Arial"/>
              </a:rPr>
              <a:t>42 grams of CO2</a:t>
            </a:r>
            <a:r>
              <a:rPr lang="en" sz="1700">
                <a:solidFill>
                  <a:srgbClr val="757474"/>
                </a:solidFill>
                <a:latin typeface="Arial"/>
                <a:ea typeface="Arial"/>
                <a:cs typeface="Arial"/>
                <a:sym typeface="Arial"/>
              </a:rPr>
              <a:t> per kilometer and </a:t>
            </a:r>
            <a:r>
              <a:rPr b="1" lang="en" sz="1700">
                <a:solidFill>
                  <a:srgbClr val="757474"/>
                </a:solidFill>
                <a:latin typeface="Arial"/>
                <a:ea typeface="Arial"/>
                <a:cs typeface="Arial"/>
                <a:sym typeface="Arial"/>
              </a:rPr>
              <a:t>271 grams of CO2</a:t>
            </a:r>
            <a:r>
              <a:rPr lang="en" sz="1700">
                <a:solidFill>
                  <a:srgbClr val="757474"/>
                </a:solidFill>
                <a:latin typeface="Arial"/>
                <a:ea typeface="Arial"/>
                <a:cs typeface="Arial"/>
                <a:sym typeface="Arial"/>
              </a:rPr>
              <a:t> per kilometer on average when driving. Buses produce about </a:t>
            </a:r>
            <a:r>
              <a:rPr b="1" lang="en" sz="1700">
                <a:solidFill>
                  <a:srgbClr val="757474"/>
                </a:solidFill>
                <a:latin typeface="Arial"/>
                <a:ea typeface="Arial"/>
                <a:cs typeface="Arial"/>
                <a:sym typeface="Arial"/>
              </a:rPr>
              <a:t>100 grams of CO2</a:t>
            </a:r>
            <a:r>
              <a:rPr lang="en" sz="1700">
                <a:solidFill>
                  <a:srgbClr val="757474"/>
                </a:solidFill>
                <a:latin typeface="Arial"/>
                <a:ea typeface="Arial"/>
                <a:cs typeface="Arial"/>
                <a:sym typeface="Arial"/>
              </a:rPr>
              <a:t> compared to cars [4]. </a:t>
            </a:r>
            <a:endParaRPr sz="1700">
              <a:solidFill>
                <a:srgbClr val="757474"/>
              </a:solidFill>
              <a:latin typeface="Arial"/>
              <a:ea typeface="Arial"/>
              <a:cs typeface="Arial"/>
              <a:sym typeface="Arial"/>
            </a:endParaRPr>
          </a:p>
          <a:p>
            <a:pPr indent="0" lvl="0" marL="1371600" rtl="0" algn="l">
              <a:spcBef>
                <a:spcPts val="0"/>
              </a:spcBef>
              <a:spcAft>
                <a:spcPts val="0"/>
              </a:spcAft>
              <a:buNone/>
            </a:pPr>
            <a:r>
              <a:t/>
            </a:r>
            <a:endParaRPr sz="1400">
              <a:solidFill>
                <a:srgbClr val="757474"/>
              </a:solidFill>
              <a:latin typeface="Arial"/>
              <a:ea typeface="Arial"/>
              <a:cs typeface="Arial"/>
              <a:sym typeface="Arial"/>
            </a:endParaRPr>
          </a:p>
          <a:p>
            <a:pPr indent="-336550" lvl="0" marL="457200" rtl="0" algn="l">
              <a:spcBef>
                <a:spcPts val="0"/>
              </a:spcBef>
              <a:spcAft>
                <a:spcPts val="0"/>
              </a:spcAft>
              <a:buClr>
                <a:srgbClr val="757474"/>
              </a:buClr>
              <a:buSzPts val="1700"/>
              <a:buFont typeface="Arial"/>
              <a:buChar char="●"/>
            </a:pPr>
            <a:r>
              <a:rPr lang="en" sz="1700">
                <a:solidFill>
                  <a:srgbClr val="757474"/>
                </a:solidFill>
                <a:latin typeface="Arial"/>
                <a:ea typeface="Arial"/>
                <a:cs typeface="Arial"/>
                <a:sym typeface="Arial"/>
              </a:rPr>
              <a:t>Cycling can bring emissions down to a minimum with no fuel, no exhaust, no combustion. Bicycle production only emits </a:t>
            </a:r>
            <a:r>
              <a:rPr b="1" lang="en" sz="1700">
                <a:solidFill>
                  <a:srgbClr val="757474"/>
                </a:solidFill>
                <a:latin typeface="Arial"/>
                <a:ea typeface="Arial"/>
                <a:cs typeface="Arial"/>
                <a:sym typeface="Arial"/>
              </a:rPr>
              <a:t>5 grams of CO2</a:t>
            </a:r>
            <a:r>
              <a:rPr lang="en" sz="1700">
                <a:solidFill>
                  <a:srgbClr val="757474"/>
                </a:solidFill>
                <a:latin typeface="Arial"/>
                <a:ea typeface="Arial"/>
                <a:cs typeface="Arial"/>
                <a:sym typeface="Arial"/>
              </a:rPr>
              <a:t>[4].</a:t>
            </a:r>
            <a:endParaRPr sz="1700">
              <a:solidFill>
                <a:srgbClr val="757474"/>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does our specifications match up with the standards?</a:t>
            </a:r>
            <a:endParaRPr/>
          </a:p>
        </p:txBody>
      </p:sp>
      <p:sp>
        <p:nvSpPr>
          <p:cNvPr id="94" name="Google Shape;94;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47500" lnSpcReduction="10000"/>
          </a:bodyPr>
          <a:lstStyle/>
          <a:p>
            <a:pPr indent="-341709" lvl="0" marL="457200" rtl="0" algn="l">
              <a:spcBef>
                <a:spcPts val="0"/>
              </a:spcBef>
              <a:spcAft>
                <a:spcPts val="0"/>
              </a:spcAft>
              <a:buSzPct val="100000"/>
              <a:buFont typeface="Arial"/>
              <a:buChar char="●"/>
            </a:pPr>
            <a:r>
              <a:rPr lang="en" sz="3750">
                <a:latin typeface="Arial"/>
                <a:ea typeface="Arial"/>
                <a:cs typeface="Arial"/>
                <a:sym typeface="Arial"/>
              </a:rPr>
              <a:t>CPSC Standard: Established in </a:t>
            </a:r>
            <a:r>
              <a:rPr lang="en" sz="3750">
                <a:latin typeface="Arial"/>
                <a:ea typeface="Arial"/>
                <a:cs typeface="Arial"/>
                <a:sym typeface="Arial"/>
              </a:rPr>
              <a:t>March 10th, 1999</a:t>
            </a:r>
            <a:endParaRPr sz="3750">
              <a:latin typeface="Arial"/>
              <a:ea typeface="Arial"/>
              <a:cs typeface="Arial"/>
              <a:sym typeface="Arial"/>
            </a:endParaRPr>
          </a:p>
          <a:p>
            <a:pPr indent="-341709" lvl="1" marL="914400" rtl="0" algn="l">
              <a:spcBef>
                <a:spcPts val="0"/>
              </a:spcBef>
              <a:spcAft>
                <a:spcPts val="0"/>
              </a:spcAft>
              <a:buSzPct val="100000"/>
              <a:buFont typeface="Arial"/>
              <a:buChar char="○"/>
            </a:pPr>
            <a:r>
              <a:rPr lang="en" sz="3750">
                <a:latin typeface="Arial"/>
                <a:ea typeface="Arial"/>
                <a:cs typeface="Arial"/>
                <a:sym typeface="Arial"/>
              </a:rPr>
              <a:t>A helmet can withstand a drop of 2.0 meters on a flat anvil and 1.2 meters on a curbstone anvil with a 300 gram failure threshold [7]. </a:t>
            </a:r>
            <a:endParaRPr sz="3750">
              <a:latin typeface="Arial"/>
              <a:ea typeface="Arial"/>
              <a:cs typeface="Arial"/>
              <a:sym typeface="Arial"/>
            </a:endParaRPr>
          </a:p>
          <a:p>
            <a:pPr indent="-341709" lvl="1" marL="914400" rtl="0" algn="l">
              <a:spcBef>
                <a:spcPts val="0"/>
              </a:spcBef>
              <a:spcAft>
                <a:spcPts val="0"/>
              </a:spcAft>
              <a:buSzPct val="100000"/>
              <a:buFont typeface="Arial"/>
              <a:buChar char="○"/>
            </a:pPr>
            <a:r>
              <a:rPr lang="en" sz="3750">
                <a:latin typeface="Arial"/>
                <a:ea typeface="Arial"/>
                <a:cs typeface="Arial"/>
                <a:sym typeface="Arial"/>
              </a:rPr>
              <a:t>A call for limitations on lead and phthalates.</a:t>
            </a:r>
            <a:endParaRPr sz="3750">
              <a:latin typeface="Arial"/>
              <a:ea typeface="Arial"/>
              <a:cs typeface="Arial"/>
              <a:sym typeface="Arial"/>
            </a:endParaRPr>
          </a:p>
          <a:p>
            <a:pPr indent="0" lvl="0" marL="0" rtl="0" algn="l">
              <a:spcBef>
                <a:spcPts val="0"/>
              </a:spcBef>
              <a:spcAft>
                <a:spcPts val="0"/>
              </a:spcAft>
              <a:buNone/>
            </a:pPr>
            <a:r>
              <a:t/>
            </a:r>
            <a:endParaRPr sz="3750">
              <a:latin typeface="Arial"/>
              <a:ea typeface="Arial"/>
              <a:cs typeface="Arial"/>
              <a:sym typeface="Arial"/>
            </a:endParaRPr>
          </a:p>
          <a:p>
            <a:pPr indent="-341709" lvl="0" marL="457200" rtl="0" algn="l">
              <a:spcBef>
                <a:spcPts val="0"/>
              </a:spcBef>
              <a:spcAft>
                <a:spcPts val="0"/>
              </a:spcAft>
              <a:buSzPct val="100000"/>
              <a:buFont typeface="Arial"/>
              <a:buChar char="●"/>
            </a:pPr>
            <a:r>
              <a:rPr lang="en" sz="3750">
                <a:latin typeface="Arial"/>
                <a:ea typeface="Arial"/>
                <a:cs typeface="Arial"/>
                <a:sym typeface="Arial"/>
              </a:rPr>
              <a:t>Our component success rate on impact.</a:t>
            </a:r>
            <a:endParaRPr sz="3750">
              <a:latin typeface="Arial"/>
              <a:ea typeface="Arial"/>
              <a:cs typeface="Arial"/>
              <a:sym typeface="Arial"/>
            </a:endParaRPr>
          </a:p>
          <a:p>
            <a:pPr indent="0" lvl="0" marL="0" rtl="0" algn="l">
              <a:spcBef>
                <a:spcPts val="0"/>
              </a:spcBef>
              <a:spcAft>
                <a:spcPts val="0"/>
              </a:spcAft>
              <a:buNone/>
            </a:pPr>
            <a:r>
              <a:t/>
            </a:r>
            <a:endParaRPr sz="3750">
              <a:latin typeface="Arial"/>
              <a:ea typeface="Arial"/>
              <a:cs typeface="Arial"/>
              <a:sym typeface="Arial"/>
            </a:endParaRPr>
          </a:p>
          <a:p>
            <a:pPr indent="-341709" lvl="0" marL="457200" rtl="0" algn="l">
              <a:spcBef>
                <a:spcPts val="0"/>
              </a:spcBef>
              <a:spcAft>
                <a:spcPts val="0"/>
              </a:spcAft>
              <a:buSzPct val="100000"/>
              <a:buFont typeface="Arial"/>
              <a:buChar char="●"/>
            </a:pPr>
            <a:r>
              <a:rPr lang="en" sz="3750">
                <a:latin typeface="Arial"/>
                <a:ea typeface="Arial"/>
                <a:cs typeface="Arial"/>
                <a:sym typeface="Arial"/>
              </a:rPr>
              <a:t>However, the helmet itself is guaranteed to protect the user up to said standards. A more robust packaging of our system may be an improvement to implement within an updated revision.</a:t>
            </a:r>
            <a:endParaRPr sz="3750">
              <a:latin typeface="Arial"/>
              <a:ea typeface="Arial"/>
              <a:cs typeface="Arial"/>
              <a:sym typeface="Arial"/>
            </a:endParaRPr>
          </a:p>
          <a:p>
            <a:pPr indent="0" lvl="0" marL="457200" rtl="0" algn="l">
              <a:spcBef>
                <a:spcPts val="0"/>
              </a:spcBef>
              <a:spcAft>
                <a:spcPts val="0"/>
              </a:spcAft>
              <a:buNone/>
            </a:pPr>
            <a:r>
              <a:t/>
            </a:r>
            <a:endParaRPr sz="3750">
              <a:solidFill>
                <a:srgbClr val="000000"/>
              </a:solidFill>
              <a:latin typeface="Arial"/>
              <a:ea typeface="Arial"/>
              <a:cs typeface="Arial"/>
              <a:sym typeface="Arial"/>
            </a:endParaRPr>
          </a:p>
          <a:p>
            <a:pPr indent="0" lvl="0" marL="0" rtl="0" algn="l">
              <a:spcBef>
                <a:spcPts val="0"/>
              </a:spcBef>
              <a:spcAft>
                <a:spcPts val="0"/>
              </a:spcAft>
              <a:buNone/>
            </a:pPr>
            <a:r>
              <a:t/>
            </a:r>
            <a:endParaRPr sz="1200">
              <a:solidFill>
                <a:srgbClr val="000000"/>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0"/>
          <p:cNvSpPr txBox="1"/>
          <p:nvPr>
            <p:ph type="title"/>
          </p:nvPr>
        </p:nvSpPr>
        <p:spPr>
          <a:xfrm>
            <a:off x="4758825" y="445025"/>
            <a:ext cx="4073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 Functionality</a:t>
            </a:r>
            <a:endParaRPr/>
          </a:p>
        </p:txBody>
      </p:sp>
      <p:sp>
        <p:nvSpPr>
          <p:cNvPr id="100" name="Google Shape;100;p20"/>
          <p:cNvSpPr txBox="1"/>
          <p:nvPr>
            <p:ph idx="1" type="body"/>
          </p:nvPr>
        </p:nvSpPr>
        <p:spPr>
          <a:xfrm>
            <a:off x="4758900" y="1152475"/>
            <a:ext cx="40734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Bluetooth Connectivity </a:t>
            </a:r>
            <a:endParaRPr/>
          </a:p>
          <a:p>
            <a:pPr indent="-342900" lvl="0" marL="457200" rtl="0" algn="l">
              <a:spcBef>
                <a:spcPts val="0"/>
              </a:spcBef>
              <a:spcAft>
                <a:spcPts val="0"/>
              </a:spcAft>
              <a:buSzPts val="1800"/>
              <a:buChar char="●"/>
            </a:pPr>
            <a:r>
              <a:rPr lang="en"/>
              <a:t>Battery Level</a:t>
            </a:r>
            <a:endParaRPr/>
          </a:p>
          <a:p>
            <a:pPr indent="-342900" lvl="0" marL="457200" rtl="0" algn="l">
              <a:spcBef>
                <a:spcPts val="0"/>
              </a:spcBef>
              <a:spcAft>
                <a:spcPts val="0"/>
              </a:spcAft>
              <a:buSzPts val="1800"/>
              <a:buChar char="●"/>
            </a:pPr>
            <a:r>
              <a:rPr lang="en"/>
              <a:t>Solar Charging Power</a:t>
            </a:r>
            <a:endParaRPr/>
          </a:p>
          <a:p>
            <a:pPr indent="-342900" lvl="0" marL="457200" rtl="0" algn="l">
              <a:spcBef>
                <a:spcPts val="0"/>
              </a:spcBef>
              <a:spcAft>
                <a:spcPts val="0"/>
              </a:spcAft>
              <a:buSzPts val="1800"/>
              <a:buChar char="●"/>
            </a:pPr>
            <a:r>
              <a:rPr lang="en"/>
              <a:t>Headlight Control </a:t>
            </a:r>
            <a:endParaRPr/>
          </a:p>
          <a:p>
            <a:pPr indent="-342900" lvl="0" marL="457200" rtl="0" algn="l">
              <a:spcBef>
                <a:spcPts val="0"/>
              </a:spcBef>
              <a:spcAft>
                <a:spcPts val="0"/>
              </a:spcAft>
              <a:buSzPts val="1800"/>
              <a:buChar char="●"/>
            </a:pPr>
            <a:r>
              <a:rPr lang="en"/>
              <a:t>Tail Light Control</a:t>
            </a:r>
            <a:endParaRPr/>
          </a:p>
          <a:p>
            <a:pPr indent="-342900" lvl="0" marL="457200" rtl="0" algn="l">
              <a:spcBef>
                <a:spcPts val="0"/>
              </a:spcBef>
              <a:spcAft>
                <a:spcPts val="0"/>
              </a:spcAft>
              <a:buSzPts val="1800"/>
              <a:buChar char="●"/>
            </a:pPr>
            <a:r>
              <a:rPr lang="en"/>
              <a:t>Manual Brake Light Control</a:t>
            </a:r>
            <a:endParaRPr/>
          </a:p>
          <a:p>
            <a:pPr indent="-342900" lvl="0" marL="457200" rtl="0" algn="l">
              <a:spcBef>
                <a:spcPts val="0"/>
              </a:spcBef>
              <a:spcAft>
                <a:spcPts val="0"/>
              </a:spcAft>
              <a:buSzPts val="1800"/>
              <a:buChar char="●"/>
            </a:pPr>
            <a:r>
              <a:rPr lang="en"/>
              <a:t>Left and Right Turn Signal Control</a:t>
            </a:r>
            <a:endParaRPr/>
          </a:p>
          <a:p>
            <a:pPr indent="-342900" lvl="0" marL="457200" rtl="0" algn="l">
              <a:spcBef>
                <a:spcPts val="0"/>
              </a:spcBef>
              <a:spcAft>
                <a:spcPts val="0"/>
              </a:spcAft>
              <a:buSzPts val="1800"/>
              <a:buChar char="●"/>
            </a:pPr>
            <a:r>
              <a:rPr lang="en"/>
              <a:t>All Lights are Brightness Controllable (except brake)</a:t>
            </a:r>
            <a:endParaRPr/>
          </a:p>
        </p:txBody>
      </p:sp>
      <p:pic>
        <p:nvPicPr>
          <p:cNvPr id="101" name="Google Shape;101;p20"/>
          <p:cNvPicPr preferRelativeResize="0"/>
          <p:nvPr/>
        </p:nvPicPr>
        <p:blipFill>
          <a:blip r:embed="rId3">
            <a:alphaModFix/>
          </a:blip>
          <a:stretch>
            <a:fillRect/>
          </a:stretch>
        </p:blipFill>
        <p:spPr>
          <a:xfrm>
            <a:off x="2334575" y="152400"/>
            <a:ext cx="2237427" cy="4838702"/>
          </a:xfrm>
          <a:prstGeom prst="rect">
            <a:avLst/>
          </a:prstGeom>
          <a:noFill/>
          <a:ln>
            <a:noFill/>
          </a:ln>
        </p:spPr>
      </p:pic>
      <p:sp>
        <p:nvSpPr>
          <p:cNvPr id="102" name="Google Shape;102;p20"/>
          <p:cNvSpPr txBox="1"/>
          <p:nvPr/>
        </p:nvSpPr>
        <p:spPr>
          <a:xfrm>
            <a:off x="0" y="0"/>
            <a:ext cx="2441100" cy="320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accent3"/>
                </a:solidFill>
                <a:latin typeface="Proxima Nova"/>
                <a:ea typeface="Proxima Nova"/>
                <a:cs typeface="Proxima Nova"/>
                <a:sym typeface="Proxima Nova"/>
              </a:rPr>
              <a:t>Figure 1.1</a:t>
            </a:r>
            <a:endParaRPr sz="1600">
              <a:solidFill>
                <a:schemeClr val="accent3"/>
              </a:solidFill>
              <a:latin typeface="Proxima Nova"/>
              <a:ea typeface="Proxima Nova"/>
              <a:cs typeface="Proxima Nova"/>
              <a:sym typeface="Proxima Nova"/>
            </a:endParaRPr>
          </a:p>
          <a:p>
            <a:pPr indent="-355600" lvl="0" marL="457200" rtl="0" algn="l">
              <a:lnSpc>
                <a:spcPct val="115000"/>
              </a:lnSpc>
              <a:spcBef>
                <a:spcPts val="1200"/>
              </a:spcBef>
              <a:spcAft>
                <a:spcPts val="0"/>
              </a:spcAft>
              <a:buClr>
                <a:schemeClr val="accent3"/>
              </a:buClr>
              <a:buSzPts val="2000"/>
              <a:buFont typeface="Proxima Nova"/>
              <a:buChar char="-"/>
            </a:pPr>
            <a:r>
              <a:rPr lang="en" sz="1600">
                <a:solidFill>
                  <a:schemeClr val="accent3"/>
                </a:solidFill>
                <a:latin typeface="Proxima Nova"/>
                <a:ea typeface="Proxima Nova"/>
                <a:cs typeface="Proxima Nova"/>
                <a:sym typeface="Proxima Nova"/>
              </a:rPr>
              <a:t>shown is the layout and general functionality of working app. Complete with Headlight, Turn Signals, Brake Light and Hazard Mode controls.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Components </a:t>
            </a:r>
            <a:endParaRPr/>
          </a:p>
        </p:txBody>
      </p:sp>
      <p:sp>
        <p:nvSpPr>
          <p:cNvPr id="108" name="Google Shape;108;p21"/>
          <p:cNvSpPr txBox="1"/>
          <p:nvPr>
            <p:ph idx="1" type="body"/>
          </p:nvPr>
        </p:nvSpPr>
        <p:spPr>
          <a:xfrm>
            <a:off x="311700" y="1152475"/>
            <a:ext cx="4260300" cy="3990900"/>
          </a:xfrm>
          <a:prstGeom prst="rect">
            <a:avLst/>
          </a:prstGeom>
        </p:spPr>
        <p:txBody>
          <a:bodyPr anchorCtr="0" anchor="t" bIns="91425" lIns="91425" spcFirstLastPara="1" rIns="91425" wrap="square" tIns="91425">
            <a:normAutofit fontScale="62500" lnSpcReduction="10000"/>
          </a:bodyPr>
          <a:lstStyle/>
          <a:p>
            <a:pPr indent="-300037" lvl="0" marL="457200" rtl="0" algn="l">
              <a:spcBef>
                <a:spcPts val="0"/>
              </a:spcBef>
              <a:spcAft>
                <a:spcPts val="0"/>
              </a:spcAft>
              <a:buClr>
                <a:srgbClr val="666666"/>
              </a:buClr>
              <a:buSzPct val="100000"/>
              <a:buChar char="●"/>
            </a:pPr>
            <a:r>
              <a:rPr lang="en">
                <a:solidFill>
                  <a:srgbClr val="666666"/>
                </a:solidFill>
                <a:highlight>
                  <a:schemeClr val="lt1"/>
                </a:highlight>
              </a:rPr>
              <a:t>LEDs</a:t>
            </a:r>
            <a:endParaRPr>
              <a:solidFill>
                <a:srgbClr val="666666"/>
              </a:solidFill>
              <a:highlight>
                <a:schemeClr val="lt1"/>
              </a:highlight>
            </a:endParaRPr>
          </a:p>
          <a:p>
            <a:pPr indent="-284162" lvl="1" marL="914400" rtl="0" algn="l">
              <a:spcBef>
                <a:spcPts val="0"/>
              </a:spcBef>
              <a:spcAft>
                <a:spcPts val="0"/>
              </a:spcAft>
              <a:buClr>
                <a:srgbClr val="666666"/>
              </a:buClr>
              <a:buSzPct val="100000"/>
              <a:buChar char="○"/>
            </a:pPr>
            <a:r>
              <a:rPr lang="en" sz="1400">
                <a:solidFill>
                  <a:srgbClr val="666666"/>
                </a:solidFill>
                <a:highlight>
                  <a:schemeClr val="lt1"/>
                </a:highlight>
              </a:rPr>
              <a:t>144 LEDs per meter lasting 50,000+ hours of life</a:t>
            </a:r>
            <a:endParaRPr sz="1400">
              <a:solidFill>
                <a:srgbClr val="666666"/>
              </a:solidFill>
              <a:highlight>
                <a:schemeClr val="lt1"/>
              </a:highlight>
            </a:endParaRPr>
          </a:p>
          <a:p>
            <a:pPr indent="-284162" lvl="1" marL="914400" rtl="0" algn="l">
              <a:spcBef>
                <a:spcPts val="0"/>
              </a:spcBef>
              <a:spcAft>
                <a:spcPts val="0"/>
              </a:spcAft>
              <a:buClr>
                <a:srgbClr val="666666"/>
              </a:buClr>
              <a:buSzPct val="100000"/>
              <a:buChar char="○"/>
            </a:pPr>
            <a:r>
              <a:rPr lang="en" sz="1400">
                <a:solidFill>
                  <a:srgbClr val="666666"/>
                </a:solidFill>
                <a:highlight>
                  <a:schemeClr val="lt1"/>
                </a:highlight>
              </a:rPr>
              <a:t>Input Voltage(V): 5VDC</a:t>
            </a:r>
            <a:endParaRPr sz="1400">
              <a:solidFill>
                <a:srgbClr val="666666"/>
              </a:solidFill>
              <a:highlight>
                <a:schemeClr val="lt1"/>
              </a:highlight>
            </a:endParaRPr>
          </a:p>
          <a:p>
            <a:pPr indent="-284162" lvl="1" marL="914400" rtl="0" algn="l">
              <a:spcBef>
                <a:spcPts val="0"/>
              </a:spcBef>
              <a:spcAft>
                <a:spcPts val="0"/>
              </a:spcAft>
              <a:buClr>
                <a:srgbClr val="666666"/>
              </a:buClr>
              <a:buSzPct val="100000"/>
              <a:buChar char="○"/>
            </a:pPr>
            <a:r>
              <a:rPr lang="en" sz="1400">
                <a:solidFill>
                  <a:srgbClr val="666666"/>
                </a:solidFill>
                <a:highlight>
                  <a:schemeClr val="lt1"/>
                </a:highlight>
              </a:rPr>
              <a:t>Working Power(W): 16W Max</a:t>
            </a:r>
            <a:endParaRPr sz="1400">
              <a:solidFill>
                <a:srgbClr val="666666"/>
              </a:solidFill>
              <a:highlight>
                <a:schemeClr val="lt1"/>
              </a:highlight>
            </a:endParaRPr>
          </a:p>
          <a:p>
            <a:pPr indent="-284162" lvl="1" marL="914400" rtl="0" algn="l">
              <a:spcBef>
                <a:spcPts val="0"/>
              </a:spcBef>
              <a:spcAft>
                <a:spcPts val="0"/>
              </a:spcAft>
              <a:buClr>
                <a:srgbClr val="666666"/>
              </a:buClr>
              <a:buSzPct val="100000"/>
              <a:buChar char="○"/>
            </a:pPr>
            <a:r>
              <a:rPr lang="en" sz="1400">
                <a:solidFill>
                  <a:srgbClr val="666666"/>
                </a:solidFill>
                <a:highlight>
                  <a:schemeClr val="lt1"/>
                </a:highlight>
              </a:rPr>
              <a:t>Lumen/LED(Lumen): </a:t>
            </a:r>
            <a:r>
              <a:rPr lang="en" sz="1000">
                <a:solidFill>
                  <a:srgbClr val="003300"/>
                </a:solidFill>
                <a:highlight>
                  <a:schemeClr val="lt1"/>
                </a:highlight>
                <a:latin typeface="Arial"/>
                <a:ea typeface="Arial"/>
                <a:cs typeface="Arial"/>
                <a:sym typeface="Arial"/>
              </a:rPr>
              <a:t> </a:t>
            </a:r>
            <a:r>
              <a:rPr lang="en" sz="1400">
                <a:solidFill>
                  <a:srgbClr val="666666"/>
                </a:solidFill>
                <a:highlight>
                  <a:schemeClr val="lt1"/>
                </a:highlight>
              </a:rPr>
              <a:t>24~26 Lumen (3700 Lumen)</a:t>
            </a:r>
            <a:endParaRPr sz="1400">
              <a:solidFill>
                <a:srgbClr val="666666"/>
              </a:solidFill>
              <a:highlight>
                <a:schemeClr val="lt1"/>
              </a:highlight>
            </a:endParaRPr>
          </a:p>
          <a:p>
            <a:pPr indent="-300037" lvl="0" marL="457200" rtl="0" algn="l">
              <a:spcBef>
                <a:spcPts val="0"/>
              </a:spcBef>
              <a:spcAft>
                <a:spcPts val="0"/>
              </a:spcAft>
              <a:buClr>
                <a:srgbClr val="666666"/>
              </a:buClr>
              <a:buSzPct val="100000"/>
              <a:buChar char="●"/>
            </a:pPr>
            <a:r>
              <a:rPr lang="en">
                <a:solidFill>
                  <a:srgbClr val="666666"/>
                </a:solidFill>
                <a:highlight>
                  <a:schemeClr val="lt1"/>
                </a:highlight>
              </a:rPr>
              <a:t>Battery </a:t>
            </a:r>
            <a:r>
              <a:rPr lang="en" sz="1000">
                <a:solidFill>
                  <a:srgbClr val="666666"/>
                </a:solidFill>
              </a:rPr>
              <a:t>- $35.98</a:t>
            </a:r>
            <a:endParaRPr>
              <a:solidFill>
                <a:srgbClr val="666666"/>
              </a:solidFill>
              <a:highlight>
                <a:schemeClr val="lt1"/>
              </a:highlight>
            </a:endParaRPr>
          </a:p>
          <a:p>
            <a:pPr indent="-284162" lvl="1" marL="914400" rtl="0" algn="l">
              <a:spcBef>
                <a:spcPts val="0"/>
              </a:spcBef>
              <a:spcAft>
                <a:spcPts val="0"/>
              </a:spcAft>
              <a:buClr>
                <a:srgbClr val="666666"/>
              </a:buClr>
              <a:buSzPct val="100000"/>
              <a:buChar char="○"/>
            </a:pPr>
            <a:r>
              <a:rPr lang="en">
                <a:solidFill>
                  <a:srgbClr val="666666"/>
                </a:solidFill>
                <a:highlight>
                  <a:schemeClr val="lt1"/>
                </a:highlight>
              </a:rPr>
              <a:t>Voltage(V): 3.7VDC</a:t>
            </a:r>
            <a:endParaRPr>
              <a:solidFill>
                <a:srgbClr val="666666"/>
              </a:solidFill>
              <a:highlight>
                <a:schemeClr val="lt1"/>
              </a:highlight>
            </a:endParaRPr>
          </a:p>
          <a:p>
            <a:pPr indent="-284162" lvl="1" marL="914400" rtl="0" algn="l">
              <a:spcBef>
                <a:spcPts val="0"/>
              </a:spcBef>
              <a:spcAft>
                <a:spcPts val="0"/>
              </a:spcAft>
              <a:buClr>
                <a:srgbClr val="666666"/>
              </a:buClr>
              <a:buSzPct val="100000"/>
              <a:buChar char="○"/>
            </a:pPr>
            <a:r>
              <a:rPr lang="en">
                <a:solidFill>
                  <a:srgbClr val="666666"/>
                </a:solidFill>
                <a:highlight>
                  <a:schemeClr val="lt1"/>
                </a:highlight>
              </a:rPr>
              <a:t>Capacity: 4000mAh</a:t>
            </a:r>
            <a:endParaRPr>
              <a:solidFill>
                <a:srgbClr val="666666"/>
              </a:solidFill>
              <a:highlight>
                <a:schemeClr val="lt1"/>
              </a:highlight>
            </a:endParaRPr>
          </a:p>
          <a:p>
            <a:pPr indent="-284162" lvl="1" marL="914400" rtl="0" algn="l">
              <a:spcBef>
                <a:spcPts val="0"/>
              </a:spcBef>
              <a:spcAft>
                <a:spcPts val="0"/>
              </a:spcAft>
              <a:buClr>
                <a:srgbClr val="666666"/>
              </a:buClr>
              <a:buSzPct val="100000"/>
              <a:buChar char="○"/>
            </a:pPr>
            <a:r>
              <a:rPr lang="en">
                <a:solidFill>
                  <a:srgbClr val="666666"/>
                </a:solidFill>
                <a:highlight>
                  <a:schemeClr val="lt1"/>
                </a:highlight>
              </a:rPr>
              <a:t>Lithium Polymer</a:t>
            </a:r>
            <a:endParaRPr>
              <a:solidFill>
                <a:srgbClr val="666666"/>
              </a:solidFill>
              <a:highlight>
                <a:schemeClr val="lt1"/>
              </a:highlight>
            </a:endParaRPr>
          </a:p>
          <a:p>
            <a:pPr indent="-284162" lvl="1" marL="914400" rtl="0" algn="l">
              <a:spcBef>
                <a:spcPts val="0"/>
              </a:spcBef>
              <a:spcAft>
                <a:spcPts val="0"/>
              </a:spcAft>
              <a:buClr>
                <a:srgbClr val="666666"/>
              </a:buClr>
              <a:buSzPct val="100000"/>
              <a:buChar char="○"/>
            </a:pPr>
            <a:r>
              <a:rPr lang="en">
                <a:solidFill>
                  <a:srgbClr val="666666"/>
                </a:solidFill>
                <a:highlight>
                  <a:schemeClr val="lt1"/>
                </a:highlight>
              </a:rPr>
              <a:t>Weight(g): 58g</a:t>
            </a:r>
            <a:endParaRPr>
              <a:solidFill>
                <a:srgbClr val="666666"/>
              </a:solidFill>
              <a:highlight>
                <a:schemeClr val="lt1"/>
              </a:highlight>
            </a:endParaRPr>
          </a:p>
          <a:p>
            <a:pPr indent="-300037" lvl="0" marL="457200" rtl="0" algn="l">
              <a:spcBef>
                <a:spcPts val="0"/>
              </a:spcBef>
              <a:spcAft>
                <a:spcPts val="0"/>
              </a:spcAft>
              <a:buClr>
                <a:srgbClr val="666666"/>
              </a:buClr>
              <a:buSzPct val="100000"/>
              <a:buChar char="●"/>
            </a:pPr>
            <a:r>
              <a:rPr lang="en">
                <a:solidFill>
                  <a:srgbClr val="666666"/>
                </a:solidFill>
                <a:highlight>
                  <a:schemeClr val="lt1"/>
                </a:highlight>
              </a:rPr>
              <a:t>Solar Panel </a:t>
            </a:r>
            <a:r>
              <a:rPr lang="en" sz="1000">
                <a:solidFill>
                  <a:srgbClr val="666666"/>
                </a:solidFill>
              </a:rPr>
              <a:t>- $9.99</a:t>
            </a:r>
            <a:endParaRPr>
              <a:solidFill>
                <a:srgbClr val="666666"/>
              </a:solidFill>
              <a:highlight>
                <a:schemeClr val="lt1"/>
              </a:highlight>
            </a:endParaRPr>
          </a:p>
          <a:p>
            <a:pPr indent="-284162" lvl="1" marL="914400" rtl="0" algn="l">
              <a:spcBef>
                <a:spcPts val="0"/>
              </a:spcBef>
              <a:spcAft>
                <a:spcPts val="0"/>
              </a:spcAft>
              <a:buClr>
                <a:srgbClr val="666666"/>
              </a:buClr>
              <a:buSzPct val="100000"/>
              <a:buChar char="○"/>
            </a:pPr>
            <a:r>
              <a:rPr lang="en">
                <a:solidFill>
                  <a:srgbClr val="666666"/>
                </a:solidFill>
                <a:highlight>
                  <a:schemeClr val="lt1"/>
                </a:highlight>
              </a:rPr>
              <a:t>Power(W): 1W, 6VDC Max</a:t>
            </a:r>
            <a:endParaRPr>
              <a:solidFill>
                <a:srgbClr val="666666"/>
              </a:solidFill>
              <a:highlight>
                <a:schemeClr val="lt1"/>
              </a:highlight>
            </a:endParaRPr>
          </a:p>
          <a:p>
            <a:pPr indent="-284162" lvl="1" marL="914400" rtl="0" algn="l">
              <a:spcBef>
                <a:spcPts val="0"/>
              </a:spcBef>
              <a:spcAft>
                <a:spcPts val="0"/>
              </a:spcAft>
              <a:buClr>
                <a:srgbClr val="666666"/>
              </a:buClr>
              <a:buSzPct val="100000"/>
              <a:buChar char="○"/>
            </a:pPr>
            <a:r>
              <a:rPr lang="en">
                <a:solidFill>
                  <a:srgbClr val="666666"/>
                </a:solidFill>
                <a:highlight>
                  <a:schemeClr val="lt1"/>
                </a:highlight>
              </a:rPr>
              <a:t>Weight(g): 28g</a:t>
            </a:r>
            <a:endParaRPr>
              <a:solidFill>
                <a:srgbClr val="666666"/>
              </a:solidFill>
              <a:highlight>
                <a:schemeClr val="lt1"/>
              </a:highlight>
            </a:endParaRPr>
          </a:p>
          <a:p>
            <a:pPr indent="-300037" lvl="0" marL="457200" rtl="0" algn="l">
              <a:spcBef>
                <a:spcPts val="0"/>
              </a:spcBef>
              <a:spcAft>
                <a:spcPts val="0"/>
              </a:spcAft>
              <a:buClr>
                <a:srgbClr val="666666"/>
              </a:buClr>
              <a:buSzPct val="109756"/>
              <a:buChar char="●"/>
            </a:pPr>
            <a:r>
              <a:rPr lang="en">
                <a:solidFill>
                  <a:srgbClr val="666666"/>
                </a:solidFill>
                <a:highlight>
                  <a:schemeClr val="lt1"/>
                </a:highlight>
              </a:rPr>
              <a:t>IMU 9 Axis (</a:t>
            </a:r>
            <a:r>
              <a:rPr lang="en" sz="1640">
                <a:solidFill>
                  <a:srgbClr val="666666"/>
                </a:solidFill>
                <a:highlight>
                  <a:schemeClr val="lt1"/>
                </a:highlight>
              </a:rPr>
              <a:t>Accelerometer, Gyroscope &amp; Magnetometer) </a:t>
            </a:r>
            <a:r>
              <a:rPr lang="en" sz="1000">
                <a:solidFill>
                  <a:srgbClr val="666666"/>
                </a:solidFill>
              </a:rPr>
              <a:t>- $35.19</a:t>
            </a:r>
            <a:endParaRPr sz="1640">
              <a:solidFill>
                <a:srgbClr val="666666"/>
              </a:solidFill>
              <a:highlight>
                <a:schemeClr val="lt1"/>
              </a:highlight>
            </a:endParaRPr>
          </a:p>
          <a:p>
            <a:pPr indent="-284162" lvl="1" marL="914400" rtl="0" algn="l">
              <a:spcBef>
                <a:spcPts val="0"/>
              </a:spcBef>
              <a:spcAft>
                <a:spcPts val="0"/>
              </a:spcAft>
              <a:buClr>
                <a:srgbClr val="666666"/>
              </a:buClr>
              <a:buSzPct val="100000"/>
              <a:buChar char="○"/>
            </a:pPr>
            <a:r>
              <a:rPr lang="en">
                <a:solidFill>
                  <a:srgbClr val="666666"/>
                </a:solidFill>
                <a:highlight>
                  <a:schemeClr val="lt1"/>
                </a:highlight>
              </a:rPr>
              <a:t>Connector Type: 12C</a:t>
            </a:r>
            <a:endParaRPr>
              <a:solidFill>
                <a:srgbClr val="666666"/>
              </a:solidFill>
              <a:highlight>
                <a:schemeClr val="lt1"/>
              </a:highlight>
            </a:endParaRPr>
          </a:p>
          <a:p>
            <a:pPr indent="-284162" lvl="1" marL="914400" rtl="0" algn="l">
              <a:spcBef>
                <a:spcPts val="0"/>
              </a:spcBef>
              <a:spcAft>
                <a:spcPts val="0"/>
              </a:spcAft>
              <a:buClr>
                <a:srgbClr val="666666"/>
              </a:buClr>
              <a:buSzPct val="100000"/>
              <a:buChar char="○"/>
            </a:pPr>
            <a:r>
              <a:rPr lang="en">
                <a:solidFill>
                  <a:srgbClr val="666666"/>
                </a:solidFill>
                <a:highlight>
                  <a:schemeClr val="lt1"/>
                </a:highlight>
              </a:rPr>
              <a:t>Frequency(Hz): 32kHz</a:t>
            </a:r>
            <a:endParaRPr>
              <a:solidFill>
                <a:srgbClr val="666666"/>
              </a:solidFill>
              <a:highlight>
                <a:schemeClr val="lt1"/>
              </a:highlight>
            </a:endParaRPr>
          </a:p>
          <a:p>
            <a:pPr indent="-284162" lvl="1" marL="914400" rtl="0" algn="l">
              <a:spcBef>
                <a:spcPts val="0"/>
              </a:spcBef>
              <a:spcAft>
                <a:spcPts val="0"/>
              </a:spcAft>
              <a:buClr>
                <a:srgbClr val="666666"/>
              </a:buClr>
              <a:buSzPct val="100000"/>
              <a:buChar char="○"/>
            </a:pPr>
            <a:r>
              <a:rPr lang="en">
                <a:solidFill>
                  <a:srgbClr val="666666"/>
                </a:solidFill>
                <a:highlight>
                  <a:schemeClr val="lt1"/>
                </a:highlight>
              </a:rPr>
              <a:t>Built in 3.3V Regulator and Logic Level Shifter </a:t>
            </a:r>
            <a:endParaRPr>
              <a:solidFill>
                <a:srgbClr val="666666"/>
              </a:solidFill>
              <a:highlight>
                <a:schemeClr val="lt1"/>
              </a:highlight>
            </a:endParaRPr>
          </a:p>
          <a:p>
            <a:pPr indent="-284162" lvl="1" marL="914400" rtl="0" algn="l">
              <a:spcBef>
                <a:spcPts val="0"/>
              </a:spcBef>
              <a:spcAft>
                <a:spcPts val="0"/>
              </a:spcAft>
              <a:buClr>
                <a:srgbClr val="666666"/>
              </a:buClr>
              <a:buSzPct val="100000"/>
              <a:buChar char="○"/>
            </a:pPr>
            <a:r>
              <a:rPr lang="en">
                <a:solidFill>
                  <a:srgbClr val="666666"/>
                </a:solidFill>
                <a:highlight>
                  <a:schemeClr val="lt1"/>
                </a:highlight>
              </a:rPr>
              <a:t>16 bit AD converter</a:t>
            </a:r>
            <a:endParaRPr>
              <a:solidFill>
                <a:srgbClr val="666666"/>
              </a:solidFill>
              <a:highlight>
                <a:schemeClr val="lt1"/>
              </a:highlight>
            </a:endParaRPr>
          </a:p>
          <a:p>
            <a:pPr indent="-300037" lvl="0" marL="457200" rtl="0" algn="l">
              <a:spcBef>
                <a:spcPts val="0"/>
              </a:spcBef>
              <a:spcAft>
                <a:spcPts val="0"/>
              </a:spcAft>
              <a:buClr>
                <a:srgbClr val="666666"/>
              </a:buClr>
              <a:buSzPct val="100000"/>
              <a:buChar char="●"/>
            </a:pPr>
            <a:r>
              <a:rPr lang="en">
                <a:solidFill>
                  <a:srgbClr val="666666"/>
                </a:solidFill>
                <a:highlight>
                  <a:schemeClr val="lt1"/>
                </a:highlight>
              </a:rPr>
              <a:t>Helmet (Base) </a:t>
            </a:r>
            <a:r>
              <a:rPr lang="en" sz="1000">
                <a:solidFill>
                  <a:srgbClr val="666666"/>
                </a:solidFill>
              </a:rPr>
              <a:t>- $26.99</a:t>
            </a:r>
            <a:endParaRPr>
              <a:solidFill>
                <a:srgbClr val="666666"/>
              </a:solidFill>
              <a:highlight>
                <a:schemeClr val="lt1"/>
              </a:highlight>
            </a:endParaRPr>
          </a:p>
          <a:p>
            <a:pPr indent="-284162" lvl="1" marL="914400" rtl="0" algn="l">
              <a:spcBef>
                <a:spcPts val="0"/>
              </a:spcBef>
              <a:spcAft>
                <a:spcPts val="0"/>
              </a:spcAft>
              <a:buClr>
                <a:srgbClr val="666666"/>
              </a:buClr>
              <a:buSzPct val="100000"/>
              <a:buChar char="○"/>
            </a:pPr>
            <a:r>
              <a:rPr lang="en">
                <a:solidFill>
                  <a:srgbClr val="666666"/>
                </a:solidFill>
                <a:highlight>
                  <a:schemeClr val="lt1"/>
                </a:highlight>
              </a:rPr>
              <a:t>Weight(g): 501g</a:t>
            </a:r>
            <a:endParaRPr>
              <a:solidFill>
                <a:srgbClr val="666666"/>
              </a:solidFill>
              <a:highlight>
                <a:schemeClr val="lt1"/>
              </a:highlight>
            </a:endParaRPr>
          </a:p>
          <a:p>
            <a:pPr indent="-284162" lvl="1" marL="914400" rtl="0" algn="l">
              <a:spcBef>
                <a:spcPts val="0"/>
              </a:spcBef>
              <a:spcAft>
                <a:spcPts val="0"/>
              </a:spcAft>
              <a:buClr>
                <a:srgbClr val="666666"/>
              </a:buClr>
              <a:buSzPct val="100000"/>
              <a:buChar char="○"/>
            </a:pPr>
            <a:r>
              <a:rPr lang="en">
                <a:solidFill>
                  <a:srgbClr val="666666"/>
                </a:solidFill>
                <a:highlight>
                  <a:schemeClr val="lt1"/>
                </a:highlight>
              </a:rPr>
              <a:t>Outer Material: </a:t>
            </a:r>
            <a:r>
              <a:rPr lang="en" sz="1050">
                <a:solidFill>
                  <a:srgbClr val="666666"/>
                </a:solidFill>
                <a:highlight>
                  <a:srgbClr val="FFFFFF"/>
                </a:highlight>
                <a:latin typeface="Arial"/>
                <a:ea typeface="Arial"/>
                <a:cs typeface="Arial"/>
                <a:sym typeface="Arial"/>
              </a:rPr>
              <a:t>‎</a:t>
            </a:r>
            <a:r>
              <a:rPr lang="en">
                <a:solidFill>
                  <a:srgbClr val="666666"/>
                </a:solidFill>
                <a:highlight>
                  <a:srgbClr val="FFFFFF"/>
                </a:highlight>
              </a:rPr>
              <a:t>Acrylonitrile Butadiene Styrene</a:t>
            </a:r>
            <a:endParaRPr>
              <a:solidFill>
                <a:srgbClr val="666666"/>
              </a:solidFill>
              <a:highlight>
                <a:schemeClr val="lt1"/>
              </a:highlight>
            </a:endParaRPr>
          </a:p>
          <a:p>
            <a:pPr indent="0" lvl="0" marL="0" rtl="0" algn="l">
              <a:spcBef>
                <a:spcPts val="800"/>
              </a:spcBef>
              <a:spcAft>
                <a:spcPts val="0"/>
              </a:spcAft>
              <a:buNone/>
            </a:pPr>
            <a:r>
              <a:t/>
            </a:r>
            <a:endParaRPr>
              <a:solidFill>
                <a:srgbClr val="666666"/>
              </a:solidFill>
              <a:highlight>
                <a:schemeClr val="lt1"/>
              </a:highlight>
            </a:endParaRPr>
          </a:p>
          <a:p>
            <a:pPr indent="0" lvl="0" marL="0" rtl="0" algn="l">
              <a:spcBef>
                <a:spcPts val="800"/>
              </a:spcBef>
              <a:spcAft>
                <a:spcPts val="800"/>
              </a:spcAft>
              <a:buNone/>
            </a:pPr>
            <a:r>
              <a:t/>
            </a:r>
            <a:endParaRPr/>
          </a:p>
        </p:txBody>
      </p:sp>
      <p:sp>
        <p:nvSpPr>
          <p:cNvPr id="109" name="Google Shape;109;p21"/>
          <p:cNvSpPr txBox="1"/>
          <p:nvPr>
            <p:ph idx="1" type="body"/>
          </p:nvPr>
        </p:nvSpPr>
        <p:spPr>
          <a:xfrm>
            <a:off x="4662350" y="1152475"/>
            <a:ext cx="4260300" cy="3483600"/>
          </a:xfrm>
          <a:prstGeom prst="rect">
            <a:avLst/>
          </a:prstGeom>
        </p:spPr>
        <p:txBody>
          <a:bodyPr anchorCtr="0" anchor="t" bIns="91425" lIns="91425" spcFirstLastPara="1" rIns="91425" wrap="square" tIns="91425">
            <a:normAutofit fontScale="70000" lnSpcReduction="10000"/>
          </a:bodyPr>
          <a:lstStyle/>
          <a:p>
            <a:pPr indent="-308610" lvl="0" marL="457200" rtl="0" algn="l">
              <a:spcBef>
                <a:spcPts val="0"/>
              </a:spcBef>
              <a:spcAft>
                <a:spcPts val="0"/>
              </a:spcAft>
              <a:buClr>
                <a:srgbClr val="666666"/>
              </a:buClr>
              <a:buSzPct val="100000"/>
              <a:buChar char="●"/>
            </a:pPr>
            <a:r>
              <a:rPr lang="en">
                <a:solidFill>
                  <a:srgbClr val="666666"/>
                </a:solidFill>
                <a:highlight>
                  <a:schemeClr val="lt1"/>
                </a:highlight>
              </a:rPr>
              <a:t>Arduino Pro Micro Development Board </a:t>
            </a:r>
            <a:r>
              <a:rPr lang="en" sz="1000">
                <a:solidFill>
                  <a:srgbClr val="666666"/>
                </a:solidFill>
              </a:rPr>
              <a:t>- $24.49</a:t>
            </a:r>
            <a:endParaRPr>
              <a:solidFill>
                <a:srgbClr val="666666"/>
              </a:solidFill>
              <a:highlight>
                <a:schemeClr val="lt1"/>
              </a:highlight>
            </a:endParaRPr>
          </a:p>
          <a:p>
            <a:pPr indent="-290830" lvl="1" marL="914400" rtl="0" algn="l">
              <a:spcBef>
                <a:spcPts val="0"/>
              </a:spcBef>
              <a:spcAft>
                <a:spcPts val="0"/>
              </a:spcAft>
              <a:buClr>
                <a:srgbClr val="666666"/>
              </a:buClr>
              <a:buSzPct val="100000"/>
              <a:buChar char="○"/>
            </a:pPr>
            <a:r>
              <a:rPr lang="en">
                <a:solidFill>
                  <a:srgbClr val="666666"/>
                </a:solidFill>
                <a:highlight>
                  <a:schemeClr val="lt1"/>
                </a:highlight>
              </a:rPr>
              <a:t>Voltage(V): 5V</a:t>
            </a:r>
            <a:endParaRPr>
              <a:solidFill>
                <a:srgbClr val="666666"/>
              </a:solidFill>
              <a:highlight>
                <a:schemeClr val="lt1"/>
              </a:highlight>
            </a:endParaRPr>
          </a:p>
          <a:p>
            <a:pPr indent="-290830" lvl="1" marL="914400" rtl="0" algn="l">
              <a:spcBef>
                <a:spcPts val="0"/>
              </a:spcBef>
              <a:spcAft>
                <a:spcPts val="0"/>
              </a:spcAft>
              <a:buClr>
                <a:srgbClr val="666666"/>
              </a:buClr>
              <a:buSzPct val="100000"/>
              <a:buChar char="○"/>
            </a:pPr>
            <a:r>
              <a:rPr lang="en">
                <a:solidFill>
                  <a:srgbClr val="666666"/>
                </a:solidFill>
                <a:highlight>
                  <a:schemeClr val="lt1"/>
                </a:highlight>
              </a:rPr>
              <a:t>Frequency(Hz): 16MHz </a:t>
            </a:r>
            <a:endParaRPr>
              <a:solidFill>
                <a:srgbClr val="666666"/>
              </a:solidFill>
              <a:highlight>
                <a:schemeClr val="lt1"/>
              </a:highlight>
            </a:endParaRPr>
          </a:p>
          <a:p>
            <a:pPr indent="-290830" lvl="1" marL="914400" rtl="0" algn="l">
              <a:spcBef>
                <a:spcPts val="0"/>
              </a:spcBef>
              <a:spcAft>
                <a:spcPts val="0"/>
              </a:spcAft>
              <a:buClr>
                <a:srgbClr val="666666"/>
              </a:buClr>
              <a:buSzPct val="100000"/>
              <a:buChar char="○"/>
            </a:pPr>
            <a:r>
              <a:rPr lang="en">
                <a:solidFill>
                  <a:srgbClr val="666666"/>
                </a:solidFill>
                <a:highlight>
                  <a:schemeClr val="lt1"/>
                </a:highlight>
              </a:rPr>
              <a:t>Serial Interface</a:t>
            </a:r>
            <a:endParaRPr>
              <a:solidFill>
                <a:srgbClr val="666666"/>
              </a:solidFill>
              <a:highlight>
                <a:schemeClr val="lt1"/>
              </a:highlight>
            </a:endParaRPr>
          </a:p>
          <a:p>
            <a:pPr indent="-290830" lvl="1" marL="914400" rtl="0" algn="l">
              <a:spcBef>
                <a:spcPts val="0"/>
              </a:spcBef>
              <a:spcAft>
                <a:spcPts val="0"/>
              </a:spcAft>
              <a:buClr>
                <a:srgbClr val="666666"/>
              </a:buClr>
              <a:buSzPct val="100000"/>
              <a:buChar char="○"/>
            </a:pPr>
            <a:r>
              <a:rPr lang="en">
                <a:solidFill>
                  <a:srgbClr val="666666"/>
                </a:solidFill>
                <a:highlight>
                  <a:schemeClr val="lt1"/>
                </a:highlight>
              </a:rPr>
              <a:t>12x I/O Ports</a:t>
            </a:r>
            <a:endParaRPr>
              <a:solidFill>
                <a:srgbClr val="666666"/>
              </a:solidFill>
              <a:highlight>
                <a:schemeClr val="lt1"/>
              </a:highlight>
            </a:endParaRPr>
          </a:p>
          <a:p>
            <a:pPr indent="-308610" lvl="0" marL="457200" rtl="0" algn="l">
              <a:spcBef>
                <a:spcPts val="0"/>
              </a:spcBef>
              <a:spcAft>
                <a:spcPts val="0"/>
              </a:spcAft>
              <a:buClr>
                <a:srgbClr val="666666"/>
              </a:buClr>
              <a:buSzPct val="100000"/>
              <a:buChar char="●"/>
            </a:pPr>
            <a:r>
              <a:rPr lang="en">
                <a:solidFill>
                  <a:srgbClr val="666666"/>
                </a:solidFill>
                <a:highlight>
                  <a:schemeClr val="lt1"/>
                </a:highlight>
              </a:rPr>
              <a:t>Voltage Regulator Board </a:t>
            </a:r>
            <a:r>
              <a:rPr lang="en" sz="1000">
                <a:solidFill>
                  <a:srgbClr val="666666"/>
                </a:solidFill>
              </a:rPr>
              <a:t>- $9.99</a:t>
            </a:r>
            <a:endParaRPr>
              <a:solidFill>
                <a:srgbClr val="666666"/>
              </a:solidFill>
              <a:highlight>
                <a:schemeClr val="lt1"/>
              </a:highlight>
            </a:endParaRPr>
          </a:p>
          <a:p>
            <a:pPr indent="-290830" lvl="1" marL="914400" rtl="0" algn="l">
              <a:spcBef>
                <a:spcPts val="0"/>
              </a:spcBef>
              <a:spcAft>
                <a:spcPts val="0"/>
              </a:spcAft>
              <a:buClr>
                <a:srgbClr val="666666"/>
              </a:buClr>
              <a:buSzPct val="100000"/>
              <a:buChar char="○"/>
            </a:pPr>
            <a:r>
              <a:rPr lang="en">
                <a:solidFill>
                  <a:srgbClr val="666666"/>
                </a:solidFill>
                <a:highlight>
                  <a:schemeClr val="lt1"/>
                </a:highlight>
              </a:rPr>
              <a:t>Input Voltage Range(V): 2V-24V</a:t>
            </a:r>
            <a:endParaRPr>
              <a:solidFill>
                <a:srgbClr val="666666"/>
              </a:solidFill>
              <a:highlight>
                <a:schemeClr val="lt1"/>
              </a:highlight>
            </a:endParaRPr>
          </a:p>
          <a:p>
            <a:pPr indent="-290830" lvl="1" marL="914400" rtl="0" algn="l">
              <a:spcBef>
                <a:spcPts val="0"/>
              </a:spcBef>
              <a:spcAft>
                <a:spcPts val="0"/>
              </a:spcAft>
              <a:buClr>
                <a:srgbClr val="666666"/>
              </a:buClr>
              <a:buSzPct val="100000"/>
              <a:buChar char="○"/>
            </a:pPr>
            <a:r>
              <a:rPr lang="en">
                <a:solidFill>
                  <a:srgbClr val="666666"/>
                </a:solidFill>
                <a:highlight>
                  <a:schemeClr val="lt1"/>
                </a:highlight>
              </a:rPr>
              <a:t>Output Voltage Range(V): 5V-28V</a:t>
            </a:r>
            <a:endParaRPr>
              <a:solidFill>
                <a:srgbClr val="666666"/>
              </a:solidFill>
              <a:highlight>
                <a:schemeClr val="lt1"/>
              </a:highlight>
            </a:endParaRPr>
          </a:p>
          <a:p>
            <a:pPr indent="-290830" lvl="1" marL="914400" rtl="0" algn="l">
              <a:spcBef>
                <a:spcPts val="0"/>
              </a:spcBef>
              <a:spcAft>
                <a:spcPts val="0"/>
              </a:spcAft>
              <a:buClr>
                <a:srgbClr val="666666"/>
              </a:buClr>
              <a:buSzPct val="100000"/>
              <a:buChar char="○"/>
            </a:pPr>
            <a:r>
              <a:rPr lang="en">
                <a:solidFill>
                  <a:srgbClr val="666666"/>
                </a:solidFill>
                <a:highlight>
                  <a:schemeClr val="lt1"/>
                </a:highlight>
              </a:rPr>
              <a:t>Output Current(A): 2A Max</a:t>
            </a:r>
            <a:endParaRPr>
              <a:solidFill>
                <a:srgbClr val="666666"/>
              </a:solidFill>
              <a:highlight>
                <a:schemeClr val="lt1"/>
              </a:highlight>
            </a:endParaRPr>
          </a:p>
          <a:p>
            <a:pPr indent="-290830" lvl="1" marL="914400" rtl="0" algn="l">
              <a:spcBef>
                <a:spcPts val="0"/>
              </a:spcBef>
              <a:spcAft>
                <a:spcPts val="0"/>
              </a:spcAft>
              <a:buClr>
                <a:srgbClr val="666666"/>
              </a:buClr>
              <a:buSzPct val="100000"/>
              <a:buChar char="○"/>
            </a:pPr>
            <a:r>
              <a:rPr lang="en">
                <a:solidFill>
                  <a:srgbClr val="666666"/>
                </a:solidFill>
                <a:highlight>
                  <a:schemeClr val="lt1"/>
                </a:highlight>
              </a:rPr>
              <a:t>Connector Type: Micro USB </a:t>
            </a:r>
            <a:endParaRPr>
              <a:solidFill>
                <a:srgbClr val="666666"/>
              </a:solidFill>
              <a:highlight>
                <a:srgbClr val="FFFFFF"/>
              </a:highlight>
            </a:endParaRPr>
          </a:p>
          <a:p>
            <a:pPr indent="-308610" lvl="0" marL="457200" rtl="0" algn="l">
              <a:spcBef>
                <a:spcPts val="0"/>
              </a:spcBef>
              <a:spcAft>
                <a:spcPts val="0"/>
              </a:spcAft>
              <a:buClr>
                <a:srgbClr val="666666"/>
              </a:buClr>
              <a:buSzPct val="100000"/>
              <a:buChar char="●"/>
            </a:pPr>
            <a:r>
              <a:rPr lang="en">
                <a:solidFill>
                  <a:srgbClr val="666666"/>
                </a:solidFill>
                <a:highlight>
                  <a:srgbClr val="FFFFFF"/>
                </a:highlight>
              </a:rPr>
              <a:t>Battery Charger Module </a:t>
            </a:r>
            <a:r>
              <a:rPr lang="en" sz="1000">
                <a:solidFill>
                  <a:srgbClr val="666666"/>
                </a:solidFill>
                <a:highlight>
                  <a:schemeClr val="lt1"/>
                </a:highlight>
              </a:rPr>
              <a:t>- $5.99</a:t>
            </a:r>
            <a:endParaRPr>
              <a:solidFill>
                <a:srgbClr val="666666"/>
              </a:solidFill>
              <a:highlight>
                <a:srgbClr val="FFFFFF"/>
              </a:highlight>
            </a:endParaRPr>
          </a:p>
          <a:p>
            <a:pPr indent="-290830" lvl="1" marL="914400" rtl="0" algn="l">
              <a:spcBef>
                <a:spcPts val="0"/>
              </a:spcBef>
              <a:spcAft>
                <a:spcPts val="0"/>
              </a:spcAft>
              <a:buClr>
                <a:srgbClr val="666666"/>
              </a:buClr>
              <a:buSzPct val="100000"/>
              <a:buChar char="○"/>
            </a:pPr>
            <a:r>
              <a:rPr lang="en">
                <a:solidFill>
                  <a:srgbClr val="666666"/>
                </a:solidFill>
                <a:highlight>
                  <a:srgbClr val="FFFFFF"/>
                </a:highlight>
              </a:rPr>
              <a:t>Connector Type: USB-C</a:t>
            </a:r>
            <a:endParaRPr>
              <a:solidFill>
                <a:srgbClr val="666666"/>
              </a:solidFill>
              <a:highlight>
                <a:srgbClr val="FFFFFF"/>
              </a:highlight>
            </a:endParaRPr>
          </a:p>
          <a:p>
            <a:pPr indent="-290830" lvl="1" marL="914400" rtl="0" algn="l">
              <a:spcBef>
                <a:spcPts val="0"/>
              </a:spcBef>
              <a:spcAft>
                <a:spcPts val="0"/>
              </a:spcAft>
              <a:buClr>
                <a:srgbClr val="666666"/>
              </a:buClr>
              <a:buSzPct val="100000"/>
              <a:buChar char="○"/>
            </a:pPr>
            <a:r>
              <a:rPr lang="en">
                <a:solidFill>
                  <a:srgbClr val="666666"/>
                </a:solidFill>
                <a:highlight>
                  <a:srgbClr val="FFFFFF"/>
                </a:highlight>
              </a:rPr>
              <a:t>Lift Voltage(V): 4V</a:t>
            </a:r>
            <a:endParaRPr>
              <a:solidFill>
                <a:srgbClr val="666666"/>
              </a:solidFill>
              <a:highlight>
                <a:srgbClr val="FFFFFF"/>
              </a:highlight>
            </a:endParaRPr>
          </a:p>
          <a:p>
            <a:pPr indent="-290830" lvl="1" marL="914400" rtl="0" algn="l">
              <a:spcBef>
                <a:spcPts val="0"/>
              </a:spcBef>
              <a:spcAft>
                <a:spcPts val="0"/>
              </a:spcAft>
              <a:buClr>
                <a:srgbClr val="666666"/>
              </a:buClr>
              <a:buSzPct val="100000"/>
              <a:buChar char="○"/>
            </a:pPr>
            <a:r>
              <a:rPr lang="en">
                <a:solidFill>
                  <a:srgbClr val="666666"/>
                </a:solidFill>
                <a:highlight>
                  <a:srgbClr val="FFFFFF"/>
                </a:highlight>
              </a:rPr>
              <a:t>Over-Current Protection(A): 3A</a:t>
            </a:r>
            <a:endParaRPr>
              <a:solidFill>
                <a:srgbClr val="666666"/>
              </a:solidFill>
              <a:highlight>
                <a:srgbClr val="FFFFFF"/>
              </a:highlight>
            </a:endParaRPr>
          </a:p>
          <a:p>
            <a:pPr indent="-290830" lvl="1" marL="914400" rtl="0" algn="l">
              <a:spcBef>
                <a:spcPts val="0"/>
              </a:spcBef>
              <a:spcAft>
                <a:spcPts val="0"/>
              </a:spcAft>
              <a:buClr>
                <a:srgbClr val="666666"/>
              </a:buClr>
              <a:buSzPct val="100000"/>
              <a:buChar char="○"/>
            </a:pPr>
            <a:r>
              <a:rPr lang="en">
                <a:solidFill>
                  <a:srgbClr val="666666"/>
                </a:solidFill>
                <a:highlight>
                  <a:srgbClr val="FFFFFF"/>
                </a:highlight>
              </a:rPr>
              <a:t>Current Output(A): 1A Max</a:t>
            </a:r>
            <a:endParaRPr>
              <a:solidFill>
                <a:srgbClr val="666666"/>
              </a:solidFill>
              <a:highlight>
                <a:srgbClr val="FFFFFF"/>
              </a:highlight>
            </a:endParaRPr>
          </a:p>
          <a:p>
            <a:pPr indent="-290830" lvl="1" marL="914400" rtl="0" algn="l">
              <a:spcBef>
                <a:spcPts val="0"/>
              </a:spcBef>
              <a:spcAft>
                <a:spcPts val="0"/>
              </a:spcAft>
              <a:buClr>
                <a:srgbClr val="666666"/>
              </a:buClr>
              <a:buSzPct val="100000"/>
              <a:buChar char="○"/>
            </a:pPr>
            <a:r>
              <a:rPr lang="en">
                <a:solidFill>
                  <a:srgbClr val="666666"/>
                </a:solidFill>
                <a:highlight>
                  <a:srgbClr val="FFFFFF"/>
                </a:highlight>
              </a:rPr>
              <a:t>LED 3-State Indicator </a:t>
            </a:r>
            <a:endParaRPr>
              <a:solidFill>
                <a:srgbClr val="666666"/>
              </a:solidFill>
              <a:highlight>
                <a:srgbClr val="FFFFFF"/>
              </a:highlight>
            </a:endParaRPr>
          </a:p>
          <a:p>
            <a:pPr indent="-308610" lvl="0" marL="457200" rtl="0" algn="l">
              <a:spcBef>
                <a:spcPts val="0"/>
              </a:spcBef>
              <a:spcAft>
                <a:spcPts val="0"/>
              </a:spcAft>
              <a:buClr>
                <a:srgbClr val="666666"/>
              </a:buClr>
              <a:buSzPct val="190908"/>
              <a:buChar char="●"/>
            </a:pPr>
            <a:r>
              <a:rPr lang="en">
                <a:solidFill>
                  <a:srgbClr val="666666"/>
                </a:solidFill>
                <a:highlight>
                  <a:srgbClr val="FFFFFF"/>
                </a:highlight>
              </a:rPr>
              <a:t>HM-10 Bluetooth Module</a:t>
            </a:r>
            <a:r>
              <a:rPr lang="en" sz="1371">
                <a:solidFill>
                  <a:srgbClr val="666666"/>
                </a:solidFill>
                <a:highlight>
                  <a:srgbClr val="FFFFFF"/>
                </a:highlight>
              </a:rPr>
              <a:t> </a:t>
            </a:r>
            <a:r>
              <a:rPr lang="en" sz="942">
                <a:solidFill>
                  <a:srgbClr val="666666"/>
                </a:solidFill>
                <a:highlight>
                  <a:srgbClr val="FFFFFF"/>
                </a:highlight>
              </a:rPr>
              <a:t>- </a:t>
            </a:r>
            <a:r>
              <a:rPr lang="en" sz="1000">
                <a:solidFill>
                  <a:srgbClr val="666666"/>
                </a:solidFill>
              </a:rPr>
              <a:t>$10.99</a:t>
            </a:r>
            <a:endParaRPr sz="942">
              <a:solidFill>
                <a:srgbClr val="666666"/>
              </a:solidFill>
              <a:highlight>
                <a:srgbClr val="FFFFFF"/>
              </a:highlight>
            </a:endParaRPr>
          </a:p>
          <a:p>
            <a:pPr indent="-290830" lvl="1" marL="914400" rtl="0" algn="l">
              <a:spcBef>
                <a:spcPts val="0"/>
              </a:spcBef>
              <a:spcAft>
                <a:spcPts val="0"/>
              </a:spcAft>
              <a:buClr>
                <a:srgbClr val="666666"/>
              </a:buClr>
              <a:buSzPct val="100000"/>
              <a:buChar char="○"/>
            </a:pPr>
            <a:r>
              <a:rPr lang="en">
                <a:solidFill>
                  <a:srgbClr val="666666"/>
                </a:solidFill>
                <a:highlight>
                  <a:srgbClr val="FFFFFF"/>
                </a:highlight>
              </a:rPr>
              <a:t>Low Energy: With HM-10 bluetooth 4.0 module</a:t>
            </a:r>
            <a:endParaRPr>
              <a:solidFill>
                <a:srgbClr val="666666"/>
              </a:solidFill>
              <a:highlight>
                <a:srgbClr val="FFFFFF"/>
              </a:highlight>
            </a:endParaRPr>
          </a:p>
          <a:p>
            <a:pPr indent="0" lvl="0" marL="914400" rtl="0" algn="l">
              <a:spcBef>
                <a:spcPts val="800"/>
              </a:spcBef>
              <a:spcAft>
                <a:spcPts val="800"/>
              </a:spcAft>
              <a:buNone/>
            </a:pPr>
            <a:r>
              <a:t/>
            </a:r>
            <a:endParaRPr>
              <a:solidFill>
                <a:srgbClr val="666666"/>
              </a:solidFill>
              <a:highlight>
                <a:srgbClr val="FFFFFF"/>
              </a:highlight>
            </a:endParaRPr>
          </a:p>
        </p:txBody>
      </p:sp>
      <p:sp>
        <p:nvSpPr>
          <p:cNvPr id="110" name="Google Shape;110;p21"/>
          <p:cNvSpPr txBox="1"/>
          <p:nvPr/>
        </p:nvSpPr>
        <p:spPr>
          <a:xfrm>
            <a:off x="2603975" y="4563400"/>
            <a:ext cx="3554400" cy="431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666666"/>
              </a:buClr>
              <a:buSzPts val="1600"/>
              <a:buFont typeface="Proxima Nova"/>
              <a:buChar char="●"/>
            </a:pPr>
            <a:r>
              <a:rPr lang="en" sz="1600">
                <a:solidFill>
                  <a:srgbClr val="666666"/>
                </a:solidFill>
                <a:highlight>
                  <a:schemeClr val="lt1"/>
                </a:highlight>
                <a:latin typeface="Proxima Nova"/>
                <a:ea typeface="Proxima Nova"/>
                <a:cs typeface="Proxima Nova"/>
                <a:sym typeface="Proxima Nova"/>
              </a:rPr>
              <a:t>Total ≅ $184.59 + Tax &amp; Shipping</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